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56" r:id="rId2"/>
  </p:sldIdLst>
  <p:sldSz cx="402336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190ED"/>
    <a:srgbClr val="FDEAEF"/>
    <a:srgbClr val="F2D1FC"/>
    <a:srgbClr val="FFD2FF"/>
    <a:srgbClr val="BC99BE"/>
    <a:srgbClr val="8CA6DA"/>
    <a:srgbClr val="7588AF"/>
    <a:srgbClr val="465C95"/>
    <a:srgbClr val="898FE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9400"/>
    <p:restoredTop sz="94705"/>
  </p:normalViewPr>
  <p:slideViewPr>
    <p:cSldViewPr snapToGrid="0" snapToObjects="1">
      <p:cViewPr varScale="1">
        <p:scale>
          <a:sx n="22" d="100"/>
          <a:sy n="22" d="100"/>
        </p:scale>
        <p:origin x="1800" y="3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hdphoto1.wdp>
</file>

<file path=ppt/media/hdphoto2.wdp>
</file>

<file path=ppt/media/image1.jpeg>
</file>

<file path=ppt/media/image10.png>
</file>

<file path=ppt/media/image11.svg>
</file>

<file path=ppt/media/image12.png>
</file>

<file path=ppt/media/image13.tiff>
</file>

<file path=ppt/media/image2.jpg>
</file>

<file path=ppt/media/image3.jp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17520" y="5387342"/>
            <a:ext cx="34198560" cy="11460480"/>
          </a:xfrm>
        </p:spPr>
        <p:txBody>
          <a:bodyPr anchor="b"/>
          <a:lstStyle>
            <a:lvl1pPr algn="ctr">
              <a:defRPr sz="26400"/>
            </a:lvl1pPr>
          </a:lstStyle>
          <a:p>
            <a:r>
              <a:rPr lang="en-US"/>
              <a:t>Click to edit Master title style</a:t>
            </a:r>
            <a:endParaRPr lang="en-US" dirty="0"/>
          </a:p>
        </p:txBody>
      </p:sp>
      <p:sp>
        <p:nvSpPr>
          <p:cNvPr id="3" name="Subtitle 2"/>
          <p:cNvSpPr>
            <a:spLocks noGrp="1"/>
          </p:cNvSpPr>
          <p:nvPr>
            <p:ph type="subTitle" idx="1"/>
          </p:nvPr>
        </p:nvSpPr>
        <p:spPr>
          <a:xfrm>
            <a:off x="5029200" y="17289782"/>
            <a:ext cx="30175200" cy="7947658"/>
          </a:xfrm>
        </p:spPr>
        <p:txBody>
          <a:bodyPr/>
          <a:lstStyle>
            <a:lvl1pPr marL="0" indent="0" algn="ctr">
              <a:buNone/>
              <a:defRPr sz="10560"/>
            </a:lvl1pPr>
            <a:lvl2pPr marL="2011680" indent="0" algn="ctr">
              <a:buNone/>
              <a:defRPr sz="8800"/>
            </a:lvl2pPr>
            <a:lvl3pPr marL="4023360" indent="0" algn="ctr">
              <a:buNone/>
              <a:defRPr sz="7920"/>
            </a:lvl3pPr>
            <a:lvl4pPr marL="6035040" indent="0" algn="ctr">
              <a:buNone/>
              <a:defRPr sz="7040"/>
            </a:lvl4pPr>
            <a:lvl5pPr marL="8046720" indent="0" algn="ctr">
              <a:buNone/>
              <a:defRPr sz="7040"/>
            </a:lvl5pPr>
            <a:lvl6pPr marL="10058400" indent="0" algn="ctr">
              <a:buNone/>
              <a:defRPr sz="7040"/>
            </a:lvl6pPr>
            <a:lvl7pPr marL="12070080" indent="0" algn="ctr">
              <a:buNone/>
              <a:defRPr sz="7040"/>
            </a:lvl7pPr>
            <a:lvl8pPr marL="14081760" indent="0" algn="ctr">
              <a:buNone/>
              <a:defRPr sz="7040"/>
            </a:lvl8pPr>
            <a:lvl9pPr marL="16093440" indent="0" algn="ctr">
              <a:buNone/>
              <a:defRPr sz="70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420F7DF-1AF8-0E4F-A727-19E6F34113CE}" type="datetimeFigureOut">
              <a:rPr lang="en-US" smtClean="0"/>
              <a:t>4/15/22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1D9638-F7BF-C949-B994-3BC57892531B}" type="slidenum">
              <a:rPr lang="en-US" smtClean="0"/>
              <a:t>‹#›</a:t>
            </a:fld>
            <a:endParaRPr lang="en-US"/>
          </a:p>
        </p:txBody>
      </p:sp>
    </p:spTree>
    <p:extLst>
      <p:ext uri="{BB962C8B-B14F-4D97-AF65-F5344CB8AC3E}">
        <p14:creationId xmlns:p14="http://schemas.microsoft.com/office/powerpoint/2010/main" val="5517902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20F7DF-1AF8-0E4F-A727-19E6F34113CE}" type="datetimeFigureOut">
              <a:rPr lang="en-US" smtClean="0"/>
              <a:t>4/15/22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1D9638-F7BF-C949-B994-3BC57892531B}" type="slidenum">
              <a:rPr lang="en-US" smtClean="0"/>
              <a:t>‹#›</a:t>
            </a:fld>
            <a:endParaRPr lang="en-US"/>
          </a:p>
        </p:txBody>
      </p:sp>
    </p:spTree>
    <p:extLst>
      <p:ext uri="{BB962C8B-B14F-4D97-AF65-F5344CB8AC3E}">
        <p14:creationId xmlns:p14="http://schemas.microsoft.com/office/powerpoint/2010/main" val="26958707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792172" y="1752600"/>
            <a:ext cx="867537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766062" y="1752600"/>
            <a:ext cx="2552319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20F7DF-1AF8-0E4F-A727-19E6F34113CE}" type="datetimeFigureOut">
              <a:rPr lang="en-US" smtClean="0"/>
              <a:t>4/15/22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1D9638-F7BF-C949-B994-3BC57892531B}" type="slidenum">
              <a:rPr lang="en-US" smtClean="0"/>
              <a:t>‹#›</a:t>
            </a:fld>
            <a:endParaRPr lang="en-US"/>
          </a:p>
        </p:txBody>
      </p:sp>
    </p:spTree>
    <p:extLst>
      <p:ext uri="{BB962C8B-B14F-4D97-AF65-F5344CB8AC3E}">
        <p14:creationId xmlns:p14="http://schemas.microsoft.com/office/powerpoint/2010/main" val="26223959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20F7DF-1AF8-0E4F-A727-19E6F34113CE}" type="datetimeFigureOut">
              <a:rPr lang="en-US" smtClean="0"/>
              <a:t>4/15/22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1D9638-F7BF-C949-B994-3BC57892531B}" type="slidenum">
              <a:rPr lang="en-US" smtClean="0"/>
              <a:t>‹#›</a:t>
            </a:fld>
            <a:endParaRPr lang="en-US"/>
          </a:p>
        </p:txBody>
      </p:sp>
    </p:spTree>
    <p:extLst>
      <p:ext uri="{BB962C8B-B14F-4D97-AF65-F5344CB8AC3E}">
        <p14:creationId xmlns:p14="http://schemas.microsoft.com/office/powerpoint/2010/main" val="31403291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745107" y="8206749"/>
            <a:ext cx="34701480" cy="13693138"/>
          </a:xfrm>
        </p:spPr>
        <p:txBody>
          <a:bodyPr anchor="b"/>
          <a:lstStyle>
            <a:lvl1pPr>
              <a:defRPr sz="26400"/>
            </a:lvl1pPr>
          </a:lstStyle>
          <a:p>
            <a:r>
              <a:rPr lang="en-US"/>
              <a:t>Click to edit Master title style</a:t>
            </a:r>
            <a:endParaRPr lang="en-US" dirty="0"/>
          </a:p>
        </p:txBody>
      </p:sp>
      <p:sp>
        <p:nvSpPr>
          <p:cNvPr id="3" name="Text Placeholder 2"/>
          <p:cNvSpPr>
            <a:spLocks noGrp="1"/>
          </p:cNvSpPr>
          <p:nvPr>
            <p:ph type="body" idx="1"/>
          </p:nvPr>
        </p:nvSpPr>
        <p:spPr>
          <a:xfrm>
            <a:off x="2745107" y="22029429"/>
            <a:ext cx="34701480" cy="7200898"/>
          </a:xfrm>
        </p:spPr>
        <p:txBody>
          <a:bodyPr/>
          <a:lstStyle>
            <a:lvl1pPr marL="0" indent="0">
              <a:buNone/>
              <a:defRPr sz="10560">
                <a:solidFill>
                  <a:schemeClr val="tx1"/>
                </a:solidFill>
              </a:defRPr>
            </a:lvl1pPr>
            <a:lvl2pPr marL="2011680" indent="0">
              <a:buNone/>
              <a:defRPr sz="8800">
                <a:solidFill>
                  <a:schemeClr val="tx1">
                    <a:tint val="75000"/>
                  </a:schemeClr>
                </a:solidFill>
              </a:defRPr>
            </a:lvl2pPr>
            <a:lvl3pPr marL="4023360" indent="0">
              <a:buNone/>
              <a:defRPr sz="7920">
                <a:solidFill>
                  <a:schemeClr val="tx1">
                    <a:tint val="75000"/>
                  </a:schemeClr>
                </a:solidFill>
              </a:defRPr>
            </a:lvl3pPr>
            <a:lvl4pPr marL="6035040" indent="0">
              <a:buNone/>
              <a:defRPr sz="7040">
                <a:solidFill>
                  <a:schemeClr val="tx1">
                    <a:tint val="75000"/>
                  </a:schemeClr>
                </a:solidFill>
              </a:defRPr>
            </a:lvl4pPr>
            <a:lvl5pPr marL="8046720" indent="0">
              <a:buNone/>
              <a:defRPr sz="7040">
                <a:solidFill>
                  <a:schemeClr val="tx1">
                    <a:tint val="75000"/>
                  </a:schemeClr>
                </a:solidFill>
              </a:defRPr>
            </a:lvl5pPr>
            <a:lvl6pPr marL="10058400" indent="0">
              <a:buNone/>
              <a:defRPr sz="7040">
                <a:solidFill>
                  <a:schemeClr val="tx1">
                    <a:tint val="75000"/>
                  </a:schemeClr>
                </a:solidFill>
              </a:defRPr>
            </a:lvl6pPr>
            <a:lvl7pPr marL="12070080" indent="0">
              <a:buNone/>
              <a:defRPr sz="7040">
                <a:solidFill>
                  <a:schemeClr val="tx1">
                    <a:tint val="75000"/>
                  </a:schemeClr>
                </a:solidFill>
              </a:defRPr>
            </a:lvl7pPr>
            <a:lvl8pPr marL="14081760" indent="0">
              <a:buNone/>
              <a:defRPr sz="7040">
                <a:solidFill>
                  <a:schemeClr val="tx1">
                    <a:tint val="75000"/>
                  </a:schemeClr>
                </a:solidFill>
              </a:defRPr>
            </a:lvl8pPr>
            <a:lvl9pPr marL="16093440" indent="0">
              <a:buNone/>
              <a:defRPr sz="704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20F7DF-1AF8-0E4F-A727-19E6F34113CE}" type="datetimeFigureOut">
              <a:rPr lang="en-US" smtClean="0"/>
              <a:t>4/15/22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1D9638-F7BF-C949-B994-3BC57892531B}" type="slidenum">
              <a:rPr lang="en-US" smtClean="0"/>
              <a:t>‹#›</a:t>
            </a:fld>
            <a:endParaRPr lang="en-US"/>
          </a:p>
        </p:txBody>
      </p:sp>
    </p:spTree>
    <p:extLst>
      <p:ext uri="{BB962C8B-B14F-4D97-AF65-F5344CB8AC3E}">
        <p14:creationId xmlns:p14="http://schemas.microsoft.com/office/powerpoint/2010/main" val="2748662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766060" y="8763000"/>
            <a:ext cx="1709928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0368260" y="8763000"/>
            <a:ext cx="1709928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420F7DF-1AF8-0E4F-A727-19E6F34113CE}" type="datetimeFigureOut">
              <a:rPr lang="en-US" smtClean="0"/>
              <a:t>4/15/22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1D9638-F7BF-C949-B994-3BC57892531B}" type="slidenum">
              <a:rPr lang="en-US" smtClean="0"/>
              <a:t>‹#›</a:t>
            </a:fld>
            <a:endParaRPr lang="en-US"/>
          </a:p>
        </p:txBody>
      </p:sp>
    </p:spTree>
    <p:extLst>
      <p:ext uri="{BB962C8B-B14F-4D97-AF65-F5344CB8AC3E}">
        <p14:creationId xmlns:p14="http://schemas.microsoft.com/office/powerpoint/2010/main" val="3160686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771300" y="1752607"/>
            <a:ext cx="3470148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771305" y="8069582"/>
            <a:ext cx="17020696" cy="3954778"/>
          </a:xfrm>
        </p:spPr>
        <p:txBody>
          <a:bodyPr anchor="b"/>
          <a:lstStyle>
            <a:lvl1pPr marL="0" indent="0">
              <a:buNone/>
              <a:defRPr sz="10560" b="1"/>
            </a:lvl1pPr>
            <a:lvl2pPr marL="2011680" indent="0">
              <a:buNone/>
              <a:defRPr sz="8800" b="1"/>
            </a:lvl2pPr>
            <a:lvl3pPr marL="4023360" indent="0">
              <a:buNone/>
              <a:defRPr sz="7920" b="1"/>
            </a:lvl3pPr>
            <a:lvl4pPr marL="6035040" indent="0">
              <a:buNone/>
              <a:defRPr sz="7040" b="1"/>
            </a:lvl4pPr>
            <a:lvl5pPr marL="8046720" indent="0">
              <a:buNone/>
              <a:defRPr sz="7040" b="1"/>
            </a:lvl5pPr>
            <a:lvl6pPr marL="10058400" indent="0">
              <a:buNone/>
              <a:defRPr sz="7040" b="1"/>
            </a:lvl6pPr>
            <a:lvl7pPr marL="12070080" indent="0">
              <a:buNone/>
              <a:defRPr sz="7040" b="1"/>
            </a:lvl7pPr>
            <a:lvl8pPr marL="14081760" indent="0">
              <a:buNone/>
              <a:defRPr sz="7040" b="1"/>
            </a:lvl8pPr>
            <a:lvl9pPr marL="16093440" indent="0">
              <a:buNone/>
              <a:defRPr sz="7040" b="1"/>
            </a:lvl9pPr>
          </a:lstStyle>
          <a:p>
            <a:pPr lvl="0"/>
            <a:r>
              <a:rPr lang="en-US"/>
              <a:t>Click to edit Master text styles</a:t>
            </a:r>
          </a:p>
        </p:txBody>
      </p:sp>
      <p:sp>
        <p:nvSpPr>
          <p:cNvPr id="4" name="Content Placeholder 3"/>
          <p:cNvSpPr>
            <a:spLocks noGrp="1"/>
          </p:cNvSpPr>
          <p:nvPr>
            <p:ph sz="half" idx="2"/>
          </p:nvPr>
        </p:nvSpPr>
        <p:spPr>
          <a:xfrm>
            <a:off x="2771305" y="12024360"/>
            <a:ext cx="17020696"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0368262" y="8069582"/>
            <a:ext cx="17104520" cy="3954778"/>
          </a:xfrm>
        </p:spPr>
        <p:txBody>
          <a:bodyPr anchor="b"/>
          <a:lstStyle>
            <a:lvl1pPr marL="0" indent="0">
              <a:buNone/>
              <a:defRPr sz="10560" b="1"/>
            </a:lvl1pPr>
            <a:lvl2pPr marL="2011680" indent="0">
              <a:buNone/>
              <a:defRPr sz="8800" b="1"/>
            </a:lvl2pPr>
            <a:lvl3pPr marL="4023360" indent="0">
              <a:buNone/>
              <a:defRPr sz="7920" b="1"/>
            </a:lvl3pPr>
            <a:lvl4pPr marL="6035040" indent="0">
              <a:buNone/>
              <a:defRPr sz="7040" b="1"/>
            </a:lvl4pPr>
            <a:lvl5pPr marL="8046720" indent="0">
              <a:buNone/>
              <a:defRPr sz="7040" b="1"/>
            </a:lvl5pPr>
            <a:lvl6pPr marL="10058400" indent="0">
              <a:buNone/>
              <a:defRPr sz="7040" b="1"/>
            </a:lvl6pPr>
            <a:lvl7pPr marL="12070080" indent="0">
              <a:buNone/>
              <a:defRPr sz="7040" b="1"/>
            </a:lvl7pPr>
            <a:lvl8pPr marL="14081760" indent="0">
              <a:buNone/>
              <a:defRPr sz="7040" b="1"/>
            </a:lvl8pPr>
            <a:lvl9pPr marL="16093440" indent="0">
              <a:buNone/>
              <a:defRPr sz="7040" b="1"/>
            </a:lvl9pPr>
          </a:lstStyle>
          <a:p>
            <a:pPr lvl="0"/>
            <a:r>
              <a:rPr lang="en-US"/>
              <a:t>Click to edit Master text styles</a:t>
            </a:r>
          </a:p>
        </p:txBody>
      </p:sp>
      <p:sp>
        <p:nvSpPr>
          <p:cNvPr id="6" name="Content Placeholder 5"/>
          <p:cNvSpPr>
            <a:spLocks noGrp="1"/>
          </p:cNvSpPr>
          <p:nvPr>
            <p:ph sz="quarter" idx="4"/>
          </p:nvPr>
        </p:nvSpPr>
        <p:spPr>
          <a:xfrm>
            <a:off x="20368262" y="12024360"/>
            <a:ext cx="17104520"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420F7DF-1AF8-0E4F-A727-19E6F34113CE}" type="datetimeFigureOut">
              <a:rPr lang="en-US" smtClean="0"/>
              <a:t>4/15/22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C1D9638-F7BF-C949-B994-3BC57892531B}" type="slidenum">
              <a:rPr lang="en-US" smtClean="0"/>
              <a:t>‹#›</a:t>
            </a:fld>
            <a:endParaRPr lang="en-US"/>
          </a:p>
        </p:txBody>
      </p:sp>
    </p:spTree>
    <p:extLst>
      <p:ext uri="{BB962C8B-B14F-4D97-AF65-F5344CB8AC3E}">
        <p14:creationId xmlns:p14="http://schemas.microsoft.com/office/powerpoint/2010/main" val="16188075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420F7DF-1AF8-0E4F-A727-19E6F34113CE}" type="datetimeFigureOut">
              <a:rPr lang="en-US" smtClean="0"/>
              <a:t>4/15/22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C1D9638-F7BF-C949-B994-3BC57892531B}" type="slidenum">
              <a:rPr lang="en-US" smtClean="0"/>
              <a:t>‹#›</a:t>
            </a:fld>
            <a:endParaRPr lang="en-US"/>
          </a:p>
        </p:txBody>
      </p:sp>
    </p:spTree>
    <p:extLst>
      <p:ext uri="{BB962C8B-B14F-4D97-AF65-F5344CB8AC3E}">
        <p14:creationId xmlns:p14="http://schemas.microsoft.com/office/powerpoint/2010/main" val="11290177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420F7DF-1AF8-0E4F-A727-19E6F34113CE}" type="datetimeFigureOut">
              <a:rPr lang="en-US" smtClean="0"/>
              <a:t>4/15/22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C1D9638-F7BF-C949-B994-3BC57892531B}" type="slidenum">
              <a:rPr lang="en-US" smtClean="0"/>
              <a:t>‹#›</a:t>
            </a:fld>
            <a:endParaRPr lang="en-US"/>
          </a:p>
        </p:txBody>
      </p:sp>
    </p:spTree>
    <p:extLst>
      <p:ext uri="{BB962C8B-B14F-4D97-AF65-F5344CB8AC3E}">
        <p14:creationId xmlns:p14="http://schemas.microsoft.com/office/powerpoint/2010/main" val="18006409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71301" y="2194560"/>
            <a:ext cx="12976383" cy="7680960"/>
          </a:xfrm>
        </p:spPr>
        <p:txBody>
          <a:bodyPr anchor="b"/>
          <a:lstStyle>
            <a:lvl1pPr>
              <a:defRPr sz="14080"/>
            </a:lvl1pPr>
          </a:lstStyle>
          <a:p>
            <a:r>
              <a:rPr lang="en-US"/>
              <a:t>Click to edit Master title style</a:t>
            </a:r>
            <a:endParaRPr lang="en-US" dirty="0"/>
          </a:p>
        </p:txBody>
      </p:sp>
      <p:sp>
        <p:nvSpPr>
          <p:cNvPr id="3" name="Content Placeholder 2"/>
          <p:cNvSpPr>
            <a:spLocks noGrp="1"/>
          </p:cNvSpPr>
          <p:nvPr>
            <p:ph idx="1"/>
          </p:nvPr>
        </p:nvSpPr>
        <p:spPr>
          <a:xfrm>
            <a:off x="17104520" y="4739647"/>
            <a:ext cx="20368260" cy="23393400"/>
          </a:xfrm>
        </p:spPr>
        <p:txBody>
          <a:bodyPr/>
          <a:lstStyle>
            <a:lvl1pPr>
              <a:defRPr sz="14080"/>
            </a:lvl1pPr>
            <a:lvl2pPr>
              <a:defRPr sz="12320"/>
            </a:lvl2pPr>
            <a:lvl3pPr>
              <a:defRPr sz="10560"/>
            </a:lvl3pPr>
            <a:lvl4pPr>
              <a:defRPr sz="8800"/>
            </a:lvl4pPr>
            <a:lvl5pPr>
              <a:defRPr sz="8800"/>
            </a:lvl5pPr>
            <a:lvl6pPr>
              <a:defRPr sz="8800"/>
            </a:lvl6pPr>
            <a:lvl7pPr>
              <a:defRPr sz="8800"/>
            </a:lvl7pPr>
            <a:lvl8pPr>
              <a:defRPr sz="8800"/>
            </a:lvl8pPr>
            <a:lvl9pPr>
              <a:defRPr sz="8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771301" y="9875520"/>
            <a:ext cx="12976383" cy="18295622"/>
          </a:xfrm>
        </p:spPr>
        <p:txBody>
          <a:bodyPr/>
          <a:lstStyle>
            <a:lvl1pPr marL="0" indent="0">
              <a:buNone/>
              <a:defRPr sz="7040"/>
            </a:lvl1pPr>
            <a:lvl2pPr marL="2011680" indent="0">
              <a:buNone/>
              <a:defRPr sz="6160"/>
            </a:lvl2pPr>
            <a:lvl3pPr marL="4023360" indent="0">
              <a:buNone/>
              <a:defRPr sz="5280"/>
            </a:lvl3pPr>
            <a:lvl4pPr marL="6035040" indent="0">
              <a:buNone/>
              <a:defRPr sz="4400"/>
            </a:lvl4pPr>
            <a:lvl5pPr marL="8046720" indent="0">
              <a:buNone/>
              <a:defRPr sz="4400"/>
            </a:lvl5pPr>
            <a:lvl6pPr marL="10058400" indent="0">
              <a:buNone/>
              <a:defRPr sz="4400"/>
            </a:lvl6pPr>
            <a:lvl7pPr marL="12070080" indent="0">
              <a:buNone/>
              <a:defRPr sz="4400"/>
            </a:lvl7pPr>
            <a:lvl8pPr marL="14081760" indent="0">
              <a:buNone/>
              <a:defRPr sz="4400"/>
            </a:lvl8pPr>
            <a:lvl9pPr marL="16093440" indent="0">
              <a:buNone/>
              <a:defRPr sz="4400"/>
            </a:lvl9pPr>
          </a:lstStyle>
          <a:p>
            <a:pPr lvl="0"/>
            <a:r>
              <a:rPr lang="en-US"/>
              <a:t>Click to edit Master text styles</a:t>
            </a:r>
          </a:p>
        </p:txBody>
      </p:sp>
      <p:sp>
        <p:nvSpPr>
          <p:cNvPr id="5" name="Date Placeholder 4"/>
          <p:cNvSpPr>
            <a:spLocks noGrp="1"/>
          </p:cNvSpPr>
          <p:nvPr>
            <p:ph type="dt" sz="half" idx="10"/>
          </p:nvPr>
        </p:nvSpPr>
        <p:spPr/>
        <p:txBody>
          <a:bodyPr/>
          <a:lstStyle/>
          <a:p>
            <a:fld id="{A420F7DF-1AF8-0E4F-A727-19E6F34113CE}" type="datetimeFigureOut">
              <a:rPr lang="en-US" smtClean="0"/>
              <a:t>4/15/22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1D9638-F7BF-C949-B994-3BC57892531B}" type="slidenum">
              <a:rPr lang="en-US" smtClean="0"/>
              <a:t>‹#›</a:t>
            </a:fld>
            <a:endParaRPr lang="en-US"/>
          </a:p>
        </p:txBody>
      </p:sp>
    </p:spTree>
    <p:extLst>
      <p:ext uri="{BB962C8B-B14F-4D97-AF65-F5344CB8AC3E}">
        <p14:creationId xmlns:p14="http://schemas.microsoft.com/office/powerpoint/2010/main" val="40197048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71301" y="2194560"/>
            <a:ext cx="12976383" cy="7680960"/>
          </a:xfrm>
        </p:spPr>
        <p:txBody>
          <a:bodyPr anchor="b"/>
          <a:lstStyle>
            <a:lvl1pPr>
              <a:defRPr sz="14080"/>
            </a:lvl1pPr>
          </a:lstStyle>
          <a:p>
            <a:r>
              <a:rPr lang="en-US"/>
              <a:t>Click to edit Master title style</a:t>
            </a:r>
            <a:endParaRPr lang="en-US" dirty="0"/>
          </a:p>
        </p:txBody>
      </p:sp>
      <p:sp>
        <p:nvSpPr>
          <p:cNvPr id="3" name="Picture Placeholder 2"/>
          <p:cNvSpPr>
            <a:spLocks noGrp="1" noChangeAspect="1"/>
          </p:cNvSpPr>
          <p:nvPr>
            <p:ph type="pic" idx="1"/>
          </p:nvPr>
        </p:nvSpPr>
        <p:spPr>
          <a:xfrm>
            <a:off x="17104520" y="4739647"/>
            <a:ext cx="20368260" cy="23393400"/>
          </a:xfrm>
        </p:spPr>
        <p:txBody>
          <a:bodyPr anchor="t"/>
          <a:lstStyle>
            <a:lvl1pPr marL="0" indent="0">
              <a:buNone/>
              <a:defRPr sz="14080"/>
            </a:lvl1pPr>
            <a:lvl2pPr marL="2011680" indent="0">
              <a:buNone/>
              <a:defRPr sz="12320"/>
            </a:lvl2pPr>
            <a:lvl3pPr marL="4023360" indent="0">
              <a:buNone/>
              <a:defRPr sz="10560"/>
            </a:lvl3pPr>
            <a:lvl4pPr marL="6035040" indent="0">
              <a:buNone/>
              <a:defRPr sz="8800"/>
            </a:lvl4pPr>
            <a:lvl5pPr marL="8046720" indent="0">
              <a:buNone/>
              <a:defRPr sz="8800"/>
            </a:lvl5pPr>
            <a:lvl6pPr marL="10058400" indent="0">
              <a:buNone/>
              <a:defRPr sz="8800"/>
            </a:lvl6pPr>
            <a:lvl7pPr marL="12070080" indent="0">
              <a:buNone/>
              <a:defRPr sz="8800"/>
            </a:lvl7pPr>
            <a:lvl8pPr marL="14081760" indent="0">
              <a:buNone/>
              <a:defRPr sz="8800"/>
            </a:lvl8pPr>
            <a:lvl9pPr marL="16093440" indent="0">
              <a:buNone/>
              <a:defRPr sz="8800"/>
            </a:lvl9pPr>
          </a:lstStyle>
          <a:p>
            <a:r>
              <a:rPr lang="en-US"/>
              <a:t>Click icon to add picture</a:t>
            </a:r>
            <a:endParaRPr lang="en-US" dirty="0"/>
          </a:p>
        </p:txBody>
      </p:sp>
      <p:sp>
        <p:nvSpPr>
          <p:cNvPr id="4" name="Text Placeholder 3"/>
          <p:cNvSpPr>
            <a:spLocks noGrp="1"/>
          </p:cNvSpPr>
          <p:nvPr>
            <p:ph type="body" sz="half" idx="2"/>
          </p:nvPr>
        </p:nvSpPr>
        <p:spPr>
          <a:xfrm>
            <a:off x="2771301" y="9875520"/>
            <a:ext cx="12976383" cy="18295622"/>
          </a:xfrm>
        </p:spPr>
        <p:txBody>
          <a:bodyPr/>
          <a:lstStyle>
            <a:lvl1pPr marL="0" indent="0">
              <a:buNone/>
              <a:defRPr sz="7040"/>
            </a:lvl1pPr>
            <a:lvl2pPr marL="2011680" indent="0">
              <a:buNone/>
              <a:defRPr sz="6160"/>
            </a:lvl2pPr>
            <a:lvl3pPr marL="4023360" indent="0">
              <a:buNone/>
              <a:defRPr sz="5280"/>
            </a:lvl3pPr>
            <a:lvl4pPr marL="6035040" indent="0">
              <a:buNone/>
              <a:defRPr sz="4400"/>
            </a:lvl4pPr>
            <a:lvl5pPr marL="8046720" indent="0">
              <a:buNone/>
              <a:defRPr sz="4400"/>
            </a:lvl5pPr>
            <a:lvl6pPr marL="10058400" indent="0">
              <a:buNone/>
              <a:defRPr sz="4400"/>
            </a:lvl6pPr>
            <a:lvl7pPr marL="12070080" indent="0">
              <a:buNone/>
              <a:defRPr sz="4400"/>
            </a:lvl7pPr>
            <a:lvl8pPr marL="14081760" indent="0">
              <a:buNone/>
              <a:defRPr sz="4400"/>
            </a:lvl8pPr>
            <a:lvl9pPr marL="16093440" indent="0">
              <a:buNone/>
              <a:defRPr sz="4400"/>
            </a:lvl9pPr>
          </a:lstStyle>
          <a:p>
            <a:pPr lvl="0"/>
            <a:r>
              <a:rPr lang="en-US"/>
              <a:t>Click to edit Master text styles</a:t>
            </a:r>
          </a:p>
        </p:txBody>
      </p:sp>
      <p:sp>
        <p:nvSpPr>
          <p:cNvPr id="5" name="Date Placeholder 4"/>
          <p:cNvSpPr>
            <a:spLocks noGrp="1"/>
          </p:cNvSpPr>
          <p:nvPr>
            <p:ph type="dt" sz="half" idx="10"/>
          </p:nvPr>
        </p:nvSpPr>
        <p:spPr/>
        <p:txBody>
          <a:bodyPr/>
          <a:lstStyle/>
          <a:p>
            <a:fld id="{A420F7DF-1AF8-0E4F-A727-19E6F34113CE}" type="datetimeFigureOut">
              <a:rPr lang="en-US" smtClean="0"/>
              <a:t>4/15/22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1D9638-F7BF-C949-B994-3BC57892531B}" type="slidenum">
              <a:rPr lang="en-US" smtClean="0"/>
              <a:t>‹#›</a:t>
            </a:fld>
            <a:endParaRPr lang="en-US"/>
          </a:p>
        </p:txBody>
      </p:sp>
    </p:spTree>
    <p:extLst>
      <p:ext uri="{BB962C8B-B14F-4D97-AF65-F5344CB8AC3E}">
        <p14:creationId xmlns:p14="http://schemas.microsoft.com/office/powerpoint/2010/main" val="39890290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66060" y="1752607"/>
            <a:ext cx="3470148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766060" y="8763000"/>
            <a:ext cx="3470148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66060" y="30510487"/>
            <a:ext cx="9052560" cy="1752600"/>
          </a:xfrm>
          <a:prstGeom prst="rect">
            <a:avLst/>
          </a:prstGeom>
        </p:spPr>
        <p:txBody>
          <a:bodyPr vert="horz" lIns="91440" tIns="45720" rIns="91440" bIns="45720" rtlCol="0" anchor="ctr"/>
          <a:lstStyle>
            <a:lvl1pPr algn="l">
              <a:defRPr sz="5280">
                <a:solidFill>
                  <a:schemeClr val="tx1">
                    <a:tint val="75000"/>
                  </a:schemeClr>
                </a:solidFill>
              </a:defRPr>
            </a:lvl1pPr>
          </a:lstStyle>
          <a:p>
            <a:fld id="{A420F7DF-1AF8-0E4F-A727-19E6F34113CE}" type="datetimeFigureOut">
              <a:rPr lang="en-US" smtClean="0"/>
              <a:t>4/15/22</a:t>
            </a:fld>
            <a:endParaRPr lang="en-US"/>
          </a:p>
        </p:txBody>
      </p:sp>
      <p:sp>
        <p:nvSpPr>
          <p:cNvPr id="5" name="Footer Placeholder 4"/>
          <p:cNvSpPr>
            <a:spLocks noGrp="1"/>
          </p:cNvSpPr>
          <p:nvPr>
            <p:ph type="ftr" sz="quarter" idx="3"/>
          </p:nvPr>
        </p:nvSpPr>
        <p:spPr>
          <a:xfrm>
            <a:off x="13327380" y="30510487"/>
            <a:ext cx="13578840" cy="1752600"/>
          </a:xfrm>
          <a:prstGeom prst="rect">
            <a:avLst/>
          </a:prstGeom>
        </p:spPr>
        <p:txBody>
          <a:bodyPr vert="horz" lIns="91440" tIns="45720" rIns="91440" bIns="45720" rtlCol="0" anchor="ctr"/>
          <a:lstStyle>
            <a:lvl1pPr algn="ctr">
              <a:defRPr sz="52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8414980" y="30510487"/>
            <a:ext cx="9052560" cy="1752600"/>
          </a:xfrm>
          <a:prstGeom prst="rect">
            <a:avLst/>
          </a:prstGeom>
        </p:spPr>
        <p:txBody>
          <a:bodyPr vert="horz" lIns="91440" tIns="45720" rIns="91440" bIns="45720" rtlCol="0" anchor="ctr"/>
          <a:lstStyle>
            <a:lvl1pPr algn="r">
              <a:defRPr sz="5280">
                <a:solidFill>
                  <a:schemeClr val="tx1">
                    <a:tint val="75000"/>
                  </a:schemeClr>
                </a:solidFill>
              </a:defRPr>
            </a:lvl1pPr>
          </a:lstStyle>
          <a:p>
            <a:fld id="{0C1D9638-F7BF-C949-B994-3BC57892531B}" type="slidenum">
              <a:rPr lang="en-US" smtClean="0"/>
              <a:t>‹#›</a:t>
            </a:fld>
            <a:endParaRPr lang="en-US"/>
          </a:p>
        </p:txBody>
      </p:sp>
    </p:spTree>
    <p:extLst>
      <p:ext uri="{BB962C8B-B14F-4D97-AF65-F5344CB8AC3E}">
        <p14:creationId xmlns:p14="http://schemas.microsoft.com/office/powerpoint/2010/main" val="58000700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023360" rtl="0" eaLnBrk="1" latinLnBrk="0" hangingPunct="1">
        <a:lnSpc>
          <a:spcPct val="90000"/>
        </a:lnSpc>
        <a:spcBef>
          <a:spcPct val="0"/>
        </a:spcBef>
        <a:buNone/>
        <a:defRPr sz="19360" kern="1200">
          <a:solidFill>
            <a:schemeClr val="tx1"/>
          </a:solidFill>
          <a:latin typeface="+mj-lt"/>
          <a:ea typeface="+mj-ea"/>
          <a:cs typeface="+mj-cs"/>
        </a:defRPr>
      </a:lvl1pPr>
    </p:titleStyle>
    <p:bodyStyle>
      <a:lvl1pPr marL="1005840" indent="-1005840" algn="l" defTabSz="4023360" rtl="0" eaLnBrk="1" latinLnBrk="0" hangingPunct="1">
        <a:lnSpc>
          <a:spcPct val="90000"/>
        </a:lnSpc>
        <a:spcBef>
          <a:spcPts val="4400"/>
        </a:spcBef>
        <a:buFont typeface="Arial" panose="020B0604020202020204" pitchFamily="34" charset="0"/>
        <a:buChar char="•"/>
        <a:defRPr sz="12320" kern="1200">
          <a:solidFill>
            <a:schemeClr val="tx1"/>
          </a:solidFill>
          <a:latin typeface="+mn-lt"/>
          <a:ea typeface="+mn-ea"/>
          <a:cs typeface="+mn-cs"/>
        </a:defRPr>
      </a:lvl1pPr>
      <a:lvl2pPr marL="3017520" indent="-1005840" algn="l" defTabSz="4023360" rtl="0" eaLnBrk="1" latinLnBrk="0" hangingPunct="1">
        <a:lnSpc>
          <a:spcPct val="90000"/>
        </a:lnSpc>
        <a:spcBef>
          <a:spcPts val="2200"/>
        </a:spcBef>
        <a:buFont typeface="Arial" panose="020B0604020202020204" pitchFamily="34" charset="0"/>
        <a:buChar char="•"/>
        <a:defRPr sz="10560" kern="1200">
          <a:solidFill>
            <a:schemeClr val="tx1"/>
          </a:solidFill>
          <a:latin typeface="+mn-lt"/>
          <a:ea typeface="+mn-ea"/>
          <a:cs typeface="+mn-cs"/>
        </a:defRPr>
      </a:lvl2pPr>
      <a:lvl3pPr marL="5029200" indent="-1005840" algn="l" defTabSz="4023360" rtl="0" eaLnBrk="1" latinLnBrk="0" hangingPunct="1">
        <a:lnSpc>
          <a:spcPct val="90000"/>
        </a:lnSpc>
        <a:spcBef>
          <a:spcPts val="2200"/>
        </a:spcBef>
        <a:buFont typeface="Arial" panose="020B0604020202020204" pitchFamily="34" charset="0"/>
        <a:buChar char="•"/>
        <a:defRPr sz="8800" kern="1200">
          <a:solidFill>
            <a:schemeClr val="tx1"/>
          </a:solidFill>
          <a:latin typeface="+mn-lt"/>
          <a:ea typeface="+mn-ea"/>
          <a:cs typeface="+mn-cs"/>
        </a:defRPr>
      </a:lvl3pPr>
      <a:lvl4pPr marL="704088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4pPr>
      <a:lvl5pPr marL="905256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5pPr>
      <a:lvl6pPr marL="1106424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6pPr>
      <a:lvl7pPr marL="1307592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7pPr>
      <a:lvl8pPr marL="1508760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8pPr>
      <a:lvl9pPr marL="1709928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9pPr>
    </p:bodyStyle>
    <p:otherStyle>
      <a:defPPr>
        <a:defRPr lang="en-US"/>
      </a:defPPr>
      <a:lvl1pPr marL="0" algn="l" defTabSz="4023360" rtl="0" eaLnBrk="1" latinLnBrk="0" hangingPunct="1">
        <a:defRPr sz="7920" kern="1200">
          <a:solidFill>
            <a:schemeClr val="tx1"/>
          </a:solidFill>
          <a:latin typeface="+mn-lt"/>
          <a:ea typeface="+mn-ea"/>
          <a:cs typeface="+mn-cs"/>
        </a:defRPr>
      </a:lvl1pPr>
      <a:lvl2pPr marL="2011680" algn="l" defTabSz="4023360" rtl="0" eaLnBrk="1" latinLnBrk="0" hangingPunct="1">
        <a:defRPr sz="7920" kern="1200">
          <a:solidFill>
            <a:schemeClr val="tx1"/>
          </a:solidFill>
          <a:latin typeface="+mn-lt"/>
          <a:ea typeface="+mn-ea"/>
          <a:cs typeface="+mn-cs"/>
        </a:defRPr>
      </a:lvl2pPr>
      <a:lvl3pPr marL="4023360" algn="l" defTabSz="4023360" rtl="0" eaLnBrk="1" latinLnBrk="0" hangingPunct="1">
        <a:defRPr sz="7920" kern="1200">
          <a:solidFill>
            <a:schemeClr val="tx1"/>
          </a:solidFill>
          <a:latin typeface="+mn-lt"/>
          <a:ea typeface="+mn-ea"/>
          <a:cs typeface="+mn-cs"/>
        </a:defRPr>
      </a:lvl3pPr>
      <a:lvl4pPr marL="6035040" algn="l" defTabSz="4023360" rtl="0" eaLnBrk="1" latinLnBrk="0" hangingPunct="1">
        <a:defRPr sz="7920" kern="1200">
          <a:solidFill>
            <a:schemeClr val="tx1"/>
          </a:solidFill>
          <a:latin typeface="+mn-lt"/>
          <a:ea typeface="+mn-ea"/>
          <a:cs typeface="+mn-cs"/>
        </a:defRPr>
      </a:lvl4pPr>
      <a:lvl5pPr marL="8046720" algn="l" defTabSz="4023360" rtl="0" eaLnBrk="1" latinLnBrk="0" hangingPunct="1">
        <a:defRPr sz="7920" kern="1200">
          <a:solidFill>
            <a:schemeClr val="tx1"/>
          </a:solidFill>
          <a:latin typeface="+mn-lt"/>
          <a:ea typeface="+mn-ea"/>
          <a:cs typeface="+mn-cs"/>
        </a:defRPr>
      </a:lvl5pPr>
      <a:lvl6pPr marL="10058400" algn="l" defTabSz="4023360" rtl="0" eaLnBrk="1" latinLnBrk="0" hangingPunct="1">
        <a:defRPr sz="7920" kern="1200">
          <a:solidFill>
            <a:schemeClr val="tx1"/>
          </a:solidFill>
          <a:latin typeface="+mn-lt"/>
          <a:ea typeface="+mn-ea"/>
          <a:cs typeface="+mn-cs"/>
        </a:defRPr>
      </a:lvl6pPr>
      <a:lvl7pPr marL="12070080" algn="l" defTabSz="4023360" rtl="0" eaLnBrk="1" latinLnBrk="0" hangingPunct="1">
        <a:defRPr sz="7920" kern="1200">
          <a:solidFill>
            <a:schemeClr val="tx1"/>
          </a:solidFill>
          <a:latin typeface="+mn-lt"/>
          <a:ea typeface="+mn-ea"/>
          <a:cs typeface="+mn-cs"/>
        </a:defRPr>
      </a:lvl7pPr>
      <a:lvl8pPr marL="14081760" algn="l" defTabSz="4023360" rtl="0" eaLnBrk="1" latinLnBrk="0" hangingPunct="1">
        <a:defRPr sz="7920" kern="1200">
          <a:solidFill>
            <a:schemeClr val="tx1"/>
          </a:solidFill>
          <a:latin typeface="+mn-lt"/>
          <a:ea typeface="+mn-ea"/>
          <a:cs typeface="+mn-cs"/>
        </a:defRPr>
      </a:lvl8pPr>
      <a:lvl9pPr marL="16093440" algn="l" defTabSz="4023360" rtl="0" eaLnBrk="1" latinLnBrk="0" hangingPunct="1">
        <a:defRPr sz="7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0.png"/><Relationship Id="rId3" Type="http://schemas.openxmlformats.org/officeDocument/2006/relationships/image" Target="../media/image2.jpg"/><Relationship Id="rId7" Type="http://schemas.openxmlformats.org/officeDocument/2006/relationships/image" Target="../media/image5.png"/><Relationship Id="rId12" Type="http://schemas.openxmlformats.org/officeDocument/2006/relationships/image" Target="../media/image9.jpeg"/><Relationship Id="rId2" Type="http://schemas.openxmlformats.org/officeDocument/2006/relationships/image" Target="../media/image1.jpeg"/><Relationship Id="rId16" Type="http://schemas.openxmlformats.org/officeDocument/2006/relationships/image" Target="../media/image13.tiff"/><Relationship Id="rId1" Type="http://schemas.openxmlformats.org/officeDocument/2006/relationships/slideLayout" Target="../slideLayouts/slideLayout1.xml"/><Relationship Id="rId6" Type="http://schemas.microsoft.com/office/2007/relationships/hdphoto" Target="../media/hdphoto1.wdp"/><Relationship Id="rId11" Type="http://schemas.openxmlformats.org/officeDocument/2006/relationships/image" Target="../media/image8.png"/><Relationship Id="rId5" Type="http://schemas.openxmlformats.org/officeDocument/2006/relationships/image" Target="../media/image4.png"/><Relationship Id="rId15" Type="http://schemas.openxmlformats.org/officeDocument/2006/relationships/image" Target="../media/image12.png"/><Relationship Id="rId10" Type="http://schemas.microsoft.com/office/2007/relationships/hdphoto" Target="../media/hdphoto2.wdp"/><Relationship Id="rId4" Type="http://schemas.openxmlformats.org/officeDocument/2006/relationships/image" Target="../media/image3.jpg"/><Relationship Id="rId9" Type="http://schemas.openxmlformats.org/officeDocument/2006/relationships/image" Target="../media/image7.png"/><Relationship Id="rId14" Type="http://schemas.openxmlformats.org/officeDocument/2006/relationships/image" Target="../media/image11.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8CA6DA">
            <a:alpha val="59914"/>
          </a:srgbClr>
        </a:solidFill>
        <a:effectLst/>
      </p:bgPr>
    </p:bg>
    <p:spTree>
      <p:nvGrpSpPr>
        <p:cNvPr id="1" name=""/>
        <p:cNvGrpSpPr/>
        <p:nvPr/>
      </p:nvGrpSpPr>
      <p:grpSpPr>
        <a:xfrm>
          <a:off x="0" y="0"/>
          <a:ext cx="0" cy="0"/>
          <a:chOff x="0" y="0"/>
          <a:chExt cx="0" cy="0"/>
        </a:xfrm>
      </p:grpSpPr>
      <p:sp>
        <p:nvSpPr>
          <p:cNvPr id="108" name="Rectangle 107">
            <a:extLst>
              <a:ext uri="{FF2B5EF4-FFF2-40B4-BE49-F238E27FC236}">
                <a16:creationId xmlns:a16="http://schemas.microsoft.com/office/drawing/2014/main" id="{565A2054-C90E-D84B-B992-5BDB780E5D8E}"/>
              </a:ext>
            </a:extLst>
          </p:cNvPr>
          <p:cNvSpPr/>
          <p:nvPr/>
        </p:nvSpPr>
        <p:spPr>
          <a:xfrm>
            <a:off x="15943528" y="15466363"/>
            <a:ext cx="10604313" cy="95139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92"/>
          </a:p>
        </p:txBody>
      </p:sp>
      <p:sp>
        <p:nvSpPr>
          <p:cNvPr id="94" name="Rectangle 93">
            <a:extLst>
              <a:ext uri="{FF2B5EF4-FFF2-40B4-BE49-F238E27FC236}">
                <a16:creationId xmlns:a16="http://schemas.microsoft.com/office/drawing/2014/main" id="{2C935B4E-656F-4C43-9A93-8638BAA7DC5E}"/>
              </a:ext>
            </a:extLst>
          </p:cNvPr>
          <p:cNvSpPr/>
          <p:nvPr/>
        </p:nvSpPr>
        <p:spPr>
          <a:xfrm>
            <a:off x="15940219" y="21480513"/>
            <a:ext cx="23866873" cy="103888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92"/>
          </a:p>
        </p:txBody>
      </p:sp>
      <p:pic>
        <p:nvPicPr>
          <p:cNvPr id="12" name="Picture 11">
            <a:extLst>
              <a:ext uri="{FF2B5EF4-FFF2-40B4-BE49-F238E27FC236}">
                <a16:creationId xmlns:a16="http://schemas.microsoft.com/office/drawing/2014/main" id="{25790B92-694E-A04B-8BC0-D810F122B00A}"/>
              </a:ext>
            </a:extLst>
          </p:cNvPr>
          <p:cNvPicPr>
            <a:picLocks noChangeAspect="1"/>
          </p:cNvPicPr>
          <p:nvPr/>
        </p:nvPicPr>
        <p:blipFill>
          <a:blip r:embed="rId2"/>
          <a:stretch>
            <a:fillRect/>
          </a:stretch>
        </p:blipFill>
        <p:spPr>
          <a:xfrm>
            <a:off x="25044279" y="21504370"/>
            <a:ext cx="7180190" cy="7180190"/>
          </a:xfrm>
          <a:prstGeom prst="rect">
            <a:avLst/>
          </a:prstGeom>
        </p:spPr>
      </p:pic>
      <p:pic>
        <p:nvPicPr>
          <p:cNvPr id="22" name="Picture 21">
            <a:extLst>
              <a:ext uri="{FF2B5EF4-FFF2-40B4-BE49-F238E27FC236}">
                <a16:creationId xmlns:a16="http://schemas.microsoft.com/office/drawing/2014/main" id="{3B216533-9373-424D-AF87-E6D10D1AF9A7}"/>
              </a:ext>
            </a:extLst>
          </p:cNvPr>
          <p:cNvPicPr>
            <a:picLocks noChangeAspect="1"/>
          </p:cNvPicPr>
          <p:nvPr/>
        </p:nvPicPr>
        <p:blipFill rotWithShape="1">
          <a:blip r:embed="rId3"/>
          <a:srcRect r="33148" b="1379"/>
          <a:stretch/>
        </p:blipFill>
        <p:spPr>
          <a:xfrm>
            <a:off x="32664465" y="21603647"/>
            <a:ext cx="6874338" cy="10141142"/>
          </a:xfrm>
          <a:prstGeom prst="rect">
            <a:avLst/>
          </a:prstGeom>
        </p:spPr>
      </p:pic>
      <p:sp>
        <p:nvSpPr>
          <p:cNvPr id="109" name="TextBox 108">
            <a:extLst>
              <a:ext uri="{FF2B5EF4-FFF2-40B4-BE49-F238E27FC236}">
                <a16:creationId xmlns:a16="http://schemas.microsoft.com/office/drawing/2014/main" id="{358668D4-F7BD-8443-924E-51CDC9C009D7}"/>
              </a:ext>
            </a:extLst>
          </p:cNvPr>
          <p:cNvSpPr txBox="1"/>
          <p:nvPr/>
        </p:nvSpPr>
        <p:spPr>
          <a:xfrm>
            <a:off x="18914740" y="32049903"/>
            <a:ext cx="20801272" cy="613117"/>
          </a:xfrm>
          <a:prstGeom prst="rect">
            <a:avLst/>
          </a:prstGeom>
          <a:noFill/>
        </p:spPr>
        <p:txBody>
          <a:bodyPr wrap="square" rtlCol="0">
            <a:spAutoFit/>
          </a:bodyPr>
          <a:lstStyle/>
          <a:p>
            <a:r>
              <a:rPr lang="en-US" sz="1692" baseline="30000" dirty="0">
                <a:solidFill>
                  <a:schemeClr val="bg1"/>
                </a:solidFill>
              </a:rPr>
              <a:t>1 </a:t>
            </a:r>
            <a:r>
              <a:rPr lang="en-US" sz="1692" dirty="0">
                <a:solidFill>
                  <a:schemeClr val="bg1"/>
                </a:solidFill>
              </a:rPr>
              <a:t>Lalonde, K., A. </a:t>
            </a:r>
            <a:r>
              <a:rPr lang="en-US" sz="1692" dirty="0" err="1">
                <a:solidFill>
                  <a:schemeClr val="bg1"/>
                </a:solidFill>
              </a:rPr>
              <a:t>Mucci</a:t>
            </a:r>
            <a:r>
              <a:rPr lang="en-US" sz="1692" dirty="0">
                <a:solidFill>
                  <a:schemeClr val="bg1"/>
                </a:solidFill>
              </a:rPr>
              <a:t>, A. Ouellet, and Y. </a:t>
            </a:r>
            <a:r>
              <a:rPr lang="en-US" sz="1692" dirty="0" err="1">
                <a:solidFill>
                  <a:schemeClr val="bg1"/>
                </a:solidFill>
              </a:rPr>
              <a:t>Gélinas</a:t>
            </a:r>
            <a:r>
              <a:rPr lang="en-US" sz="1692" dirty="0">
                <a:solidFill>
                  <a:schemeClr val="bg1"/>
                </a:solidFill>
              </a:rPr>
              <a:t>. 2012. Preservation of organic matter in sediments promoted by iron. Nature 483: 198–200. </a:t>
            </a:r>
            <a:r>
              <a:rPr lang="en-US" sz="1692" baseline="30000" dirty="0">
                <a:solidFill>
                  <a:schemeClr val="bg1"/>
                </a:solidFill>
              </a:rPr>
              <a:t>2 </a:t>
            </a:r>
            <a:r>
              <a:rPr lang="en-US" sz="1692" dirty="0">
                <a:solidFill>
                  <a:schemeClr val="bg1"/>
                </a:solidFill>
              </a:rPr>
              <a:t>Peter, S., O. </a:t>
            </a:r>
            <a:r>
              <a:rPr lang="en-US" sz="1692" dirty="0" err="1">
                <a:solidFill>
                  <a:schemeClr val="bg1"/>
                </a:solidFill>
              </a:rPr>
              <a:t>Agstam</a:t>
            </a:r>
            <a:r>
              <a:rPr lang="en-US" sz="1692" dirty="0">
                <a:solidFill>
                  <a:schemeClr val="bg1"/>
                </a:solidFill>
              </a:rPr>
              <a:t>, and S. Sobek. 2017. Widespread release of dissolved organic carbon from anoxic boreal lake sediments. Inland Waters 7: 151–163. </a:t>
            </a:r>
            <a:r>
              <a:rPr lang="en-US" sz="1692" baseline="30000" dirty="0">
                <a:solidFill>
                  <a:schemeClr val="bg1"/>
                </a:solidFill>
              </a:rPr>
              <a:t>3 </a:t>
            </a:r>
            <a:r>
              <a:rPr lang="en-US" sz="1692" dirty="0">
                <a:solidFill>
                  <a:schemeClr val="bg1"/>
                </a:solidFill>
              </a:rPr>
              <a:t>Peter, S., and S. Sobek. 2018. High variability in iron-bound organic carbon among five boreal lake sediments. Biogeochemistry 139: 19–29. </a:t>
            </a:r>
          </a:p>
        </p:txBody>
      </p:sp>
      <p:sp>
        <p:nvSpPr>
          <p:cNvPr id="112" name="TextBox 111">
            <a:extLst>
              <a:ext uri="{FF2B5EF4-FFF2-40B4-BE49-F238E27FC236}">
                <a16:creationId xmlns:a16="http://schemas.microsoft.com/office/drawing/2014/main" id="{6EE36799-3CFC-074C-9755-6549085E8C3C}"/>
              </a:ext>
            </a:extLst>
          </p:cNvPr>
          <p:cNvSpPr txBox="1"/>
          <p:nvPr/>
        </p:nvSpPr>
        <p:spPr>
          <a:xfrm>
            <a:off x="16015045" y="31937609"/>
            <a:ext cx="2836530" cy="670953"/>
          </a:xfrm>
          <a:prstGeom prst="rect">
            <a:avLst/>
          </a:prstGeom>
          <a:noFill/>
          <a:ln>
            <a:noFill/>
          </a:ln>
        </p:spPr>
        <p:txBody>
          <a:bodyPr wrap="square" rtlCol="0">
            <a:spAutoFit/>
          </a:bodyPr>
          <a:lstStyle/>
          <a:p>
            <a:pPr algn="r"/>
            <a:r>
              <a:rPr lang="en-US" sz="3760" dirty="0">
                <a:solidFill>
                  <a:schemeClr val="bg1"/>
                </a:solidFill>
              </a:rPr>
              <a:t>REFERENCES</a:t>
            </a:r>
          </a:p>
        </p:txBody>
      </p:sp>
      <p:sp>
        <p:nvSpPr>
          <p:cNvPr id="116" name="TextBox 115">
            <a:extLst>
              <a:ext uri="{FF2B5EF4-FFF2-40B4-BE49-F238E27FC236}">
                <a16:creationId xmlns:a16="http://schemas.microsoft.com/office/drawing/2014/main" id="{593DB6BF-3830-F449-BFBD-56D99DADA56F}"/>
              </a:ext>
            </a:extLst>
          </p:cNvPr>
          <p:cNvSpPr txBox="1"/>
          <p:nvPr/>
        </p:nvSpPr>
        <p:spPr>
          <a:xfrm>
            <a:off x="16181818" y="19449745"/>
            <a:ext cx="9874056" cy="4952715"/>
          </a:xfrm>
          <a:prstGeom prst="rect">
            <a:avLst/>
          </a:prstGeom>
          <a:noFill/>
        </p:spPr>
        <p:txBody>
          <a:bodyPr wrap="square" lIns="85949" tIns="257848" rIns="85949" bIns="257848" rtlCol="0">
            <a:spAutoFit/>
          </a:bodyPr>
          <a:lstStyle/>
          <a:p>
            <a:pPr marL="805815" indent="-805815">
              <a:buFont typeface="Arial" panose="020B0604020202020204" pitchFamily="34" charset="0"/>
              <a:buChar char="•"/>
            </a:pPr>
            <a:r>
              <a:rPr lang="en-US" sz="4800" dirty="0"/>
              <a:t>Oxygen decreased from 2019–2021 in FCR (Figure 3), resulting in increased sediment organic   carbon but no change to iron-bound organic carbon             (Figure 4)</a:t>
            </a:r>
          </a:p>
        </p:txBody>
      </p:sp>
      <p:sp>
        <p:nvSpPr>
          <p:cNvPr id="117" name="TextBox 116">
            <a:extLst>
              <a:ext uri="{FF2B5EF4-FFF2-40B4-BE49-F238E27FC236}">
                <a16:creationId xmlns:a16="http://schemas.microsoft.com/office/drawing/2014/main" id="{5C4F80C7-F8AB-D94A-8D0B-B98AEF3509DD}"/>
              </a:ext>
            </a:extLst>
          </p:cNvPr>
          <p:cNvSpPr txBox="1"/>
          <p:nvPr/>
        </p:nvSpPr>
        <p:spPr>
          <a:xfrm>
            <a:off x="24971085" y="28536529"/>
            <a:ext cx="7438840" cy="3200876"/>
          </a:xfrm>
          <a:prstGeom prst="rect">
            <a:avLst/>
          </a:prstGeom>
          <a:noFill/>
        </p:spPr>
        <p:txBody>
          <a:bodyPr wrap="square" rtlCol="0">
            <a:spAutoFit/>
          </a:bodyPr>
          <a:lstStyle/>
          <a:p>
            <a:r>
              <a:rPr lang="en-US" sz="2400" dirty="0"/>
              <a:t>Figure 3 (above): Bottom-water oxygen concentrations during the summer stratified periods (June–October) of 2014–2021 in Falling Creek Reservoir (FCR) and Beaverdam Reservoir (BVR). Gray shading highlights the focal years for this study (2019 and 2021).</a:t>
            </a:r>
          </a:p>
          <a:p>
            <a:endParaRPr lang="en-US" sz="1000" dirty="0"/>
          </a:p>
          <a:p>
            <a:r>
              <a:rPr lang="en-US" sz="2400" dirty="0"/>
              <a:t>Figure 4 (right): Differences in sediment organic carbon metrics between 2019 and 2021 in Falling Creek (a, b) and Beaverdam (d, e) Reservoirs. </a:t>
            </a:r>
          </a:p>
        </p:txBody>
      </p:sp>
      <p:sp>
        <p:nvSpPr>
          <p:cNvPr id="45" name="Rectangle 44">
            <a:extLst>
              <a:ext uri="{FF2B5EF4-FFF2-40B4-BE49-F238E27FC236}">
                <a16:creationId xmlns:a16="http://schemas.microsoft.com/office/drawing/2014/main" id="{E11B5D13-8CD4-E647-A659-1D4C125965F3}"/>
              </a:ext>
            </a:extLst>
          </p:cNvPr>
          <p:cNvSpPr/>
          <p:nvPr/>
        </p:nvSpPr>
        <p:spPr>
          <a:xfrm>
            <a:off x="16185046" y="24193121"/>
            <a:ext cx="8600583" cy="7478970"/>
          </a:xfrm>
          <a:prstGeom prst="rect">
            <a:avLst/>
          </a:prstGeom>
        </p:spPr>
        <p:txBody>
          <a:bodyPr wrap="square">
            <a:spAutoFit/>
          </a:bodyPr>
          <a:lstStyle/>
          <a:p>
            <a:pPr marL="805815" indent="-805815">
              <a:buFont typeface="Arial" panose="020B0604020202020204" pitchFamily="34" charset="0"/>
              <a:buChar char="•"/>
            </a:pPr>
            <a:r>
              <a:rPr lang="en-US" sz="4800" dirty="0"/>
              <a:t>No comparable effects were seen in the unoxygenated reference reservoir (BVR)</a:t>
            </a:r>
          </a:p>
          <a:p>
            <a:pPr marL="805815" indent="-805815">
              <a:buFont typeface="Arial" panose="020B0604020202020204" pitchFamily="34" charset="0"/>
              <a:buChar char="•"/>
            </a:pPr>
            <a:r>
              <a:rPr lang="en-US" sz="4800" dirty="0"/>
              <a:t>Changing carbon mineralization rates may play a greater role in sediment carbon burial under varying oxygen concentrations than redox sensitivity of iron-bound organic carbon</a:t>
            </a:r>
          </a:p>
        </p:txBody>
      </p:sp>
      <p:sp>
        <p:nvSpPr>
          <p:cNvPr id="58" name="Rectangle 57">
            <a:extLst>
              <a:ext uri="{FF2B5EF4-FFF2-40B4-BE49-F238E27FC236}">
                <a16:creationId xmlns:a16="http://schemas.microsoft.com/office/drawing/2014/main" id="{79A660AA-03CD-87A7-BEC4-E7176519056F}"/>
              </a:ext>
            </a:extLst>
          </p:cNvPr>
          <p:cNvSpPr/>
          <p:nvPr/>
        </p:nvSpPr>
        <p:spPr>
          <a:xfrm>
            <a:off x="15920893" y="15499233"/>
            <a:ext cx="10788056" cy="3950512"/>
          </a:xfrm>
          <a:prstGeom prst="rect">
            <a:avLst/>
          </a:prstGeom>
          <a:solidFill>
            <a:srgbClr val="819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extBox 96">
            <a:extLst>
              <a:ext uri="{FF2B5EF4-FFF2-40B4-BE49-F238E27FC236}">
                <a16:creationId xmlns:a16="http://schemas.microsoft.com/office/drawing/2014/main" id="{0C951906-6118-224A-ACBD-575C6319BB2D}"/>
              </a:ext>
            </a:extLst>
          </p:cNvPr>
          <p:cNvSpPr txBox="1"/>
          <p:nvPr/>
        </p:nvSpPr>
        <p:spPr>
          <a:xfrm>
            <a:off x="16096260" y="15564330"/>
            <a:ext cx="10317263" cy="3997889"/>
          </a:xfrm>
          <a:prstGeom prst="rect">
            <a:avLst/>
          </a:prstGeom>
          <a:noFill/>
        </p:spPr>
        <p:txBody>
          <a:bodyPr wrap="square" rtlCol="0">
            <a:spAutoFit/>
          </a:bodyPr>
          <a:lstStyle/>
          <a:p>
            <a:r>
              <a:rPr lang="en-US" sz="5076" b="1" dirty="0"/>
              <a:t>OVER MULTIANNUAL TIMESCALES, HYPOXIA </a:t>
            </a:r>
            <a:r>
              <a:rPr lang="en-US" sz="5076" b="1" i="1" dirty="0"/>
              <a:t>INCREASES</a:t>
            </a:r>
            <a:r>
              <a:rPr lang="en-US" sz="5076" b="1" dirty="0"/>
              <a:t> TOTAL ORGANIC CARBON IN SEDIMENT WITHOUT CHANGING IRON-BOUND ORGANIC CARBON LEVELS  </a:t>
            </a:r>
          </a:p>
        </p:txBody>
      </p:sp>
      <p:sp>
        <p:nvSpPr>
          <p:cNvPr id="106" name="Rectangle 105">
            <a:extLst>
              <a:ext uri="{FF2B5EF4-FFF2-40B4-BE49-F238E27FC236}">
                <a16:creationId xmlns:a16="http://schemas.microsoft.com/office/drawing/2014/main" id="{CEB48D67-CAC5-DE4F-97C5-28DE397E2652}"/>
              </a:ext>
            </a:extLst>
          </p:cNvPr>
          <p:cNvSpPr/>
          <p:nvPr/>
        </p:nvSpPr>
        <p:spPr>
          <a:xfrm>
            <a:off x="26956212" y="6951705"/>
            <a:ext cx="12850879" cy="141386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92"/>
          </a:p>
        </p:txBody>
      </p:sp>
      <p:sp>
        <p:nvSpPr>
          <p:cNvPr id="107" name="Rectangle 106">
            <a:extLst>
              <a:ext uri="{FF2B5EF4-FFF2-40B4-BE49-F238E27FC236}">
                <a16:creationId xmlns:a16="http://schemas.microsoft.com/office/drawing/2014/main" id="{D251707C-4090-D849-86D5-2B95956AEEAF}"/>
              </a:ext>
            </a:extLst>
          </p:cNvPr>
          <p:cNvSpPr/>
          <p:nvPr/>
        </p:nvSpPr>
        <p:spPr>
          <a:xfrm>
            <a:off x="15908595" y="6799306"/>
            <a:ext cx="23866873" cy="83061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92"/>
          </a:p>
        </p:txBody>
      </p:sp>
      <p:pic>
        <p:nvPicPr>
          <p:cNvPr id="35" name="Picture 34">
            <a:extLst>
              <a:ext uri="{FF2B5EF4-FFF2-40B4-BE49-F238E27FC236}">
                <a16:creationId xmlns:a16="http://schemas.microsoft.com/office/drawing/2014/main" id="{FFF7DA4C-2836-7346-8F71-83E1D127C0AB}"/>
              </a:ext>
            </a:extLst>
          </p:cNvPr>
          <p:cNvPicPr>
            <a:picLocks noChangeAspect="1"/>
          </p:cNvPicPr>
          <p:nvPr/>
        </p:nvPicPr>
        <p:blipFill rotWithShape="1">
          <a:blip r:embed="rId4"/>
          <a:srcRect b="35481"/>
          <a:stretch/>
        </p:blipFill>
        <p:spPr>
          <a:xfrm>
            <a:off x="27310044" y="8889575"/>
            <a:ext cx="12218160" cy="9853713"/>
          </a:xfrm>
          <a:prstGeom prst="rect">
            <a:avLst/>
          </a:prstGeom>
        </p:spPr>
      </p:pic>
      <p:sp>
        <p:nvSpPr>
          <p:cNvPr id="98" name="TextBox 97">
            <a:extLst>
              <a:ext uri="{FF2B5EF4-FFF2-40B4-BE49-F238E27FC236}">
                <a16:creationId xmlns:a16="http://schemas.microsoft.com/office/drawing/2014/main" id="{D4036935-41DC-534E-A439-140CC91B02B4}"/>
              </a:ext>
            </a:extLst>
          </p:cNvPr>
          <p:cNvSpPr txBox="1"/>
          <p:nvPr/>
        </p:nvSpPr>
        <p:spPr>
          <a:xfrm>
            <a:off x="517588" y="6795180"/>
            <a:ext cx="14982636" cy="3021880"/>
          </a:xfrm>
          <a:prstGeom prst="rect">
            <a:avLst/>
          </a:prstGeom>
          <a:solidFill>
            <a:srgbClr val="FDEAEF"/>
          </a:solidFill>
        </p:spPr>
        <p:txBody>
          <a:bodyPr wrap="square" lIns="182880" tIns="182880" rIns="182880" bIns="182880" rtlCol="0" anchor="ctr">
            <a:noAutofit/>
          </a:bodyPr>
          <a:lstStyle/>
          <a:p>
            <a:pPr algn="ctr"/>
            <a:r>
              <a:rPr lang="en-US" sz="5400" b="1" dirty="0"/>
              <a:t>MOTIVATION AND APPLICATION: </a:t>
            </a:r>
            <a:r>
              <a:rPr lang="en-US" sz="5400" dirty="0"/>
              <a:t>Understand how oxygen concentrations may alter freshwater carbon cycling in the face of global change.</a:t>
            </a:r>
          </a:p>
        </p:txBody>
      </p:sp>
      <p:sp>
        <p:nvSpPr>
          <p:cNvPr id="104" name="TextBox 103">
            <a:extLst>
              <a:ext uri="{FF2B5EF4-FFF2-40B4-BE49-F238E27FC236}">
                <a16:creationId xmlns:a16="http://schemas.microsoft.com/office/drawing/2014/main" id="{1DFF1EE1-C190-B444-8BC7-21A8AEF74218}"/>
              </a:ext>
            </a:extLst>
          </p:cNvPr>
          <p:cNvSpPr txBox="1"/>
          <p:nvPr/>
        </p:nvSpPr>
        <p:spPr>
          <a:xfrm>
            <a:off x="16138074" y="8675458"/>
            <a:ext cx="11171970" cy="6430042"/>
          </a:xfrm>
          <a:prstGeom prst="rect">
            <a:avLst/>
          </a:prstGeom>
          <a:noFill/>
        </p:spPr>
        <p:txBody>
          <a:bodyPr wrap="square" lIns="85949" tIns="257848" rIns="85949" bIns="257848" rtlCol="0">
            <a:spAutoFit/>
          </a:bodyPr>
          <a:lstStyle/>
          <a:p>
            <a:pPr marL="805815" indent="-805815">
              <a:buFont typeface="Arial" panose="020B0604020202020204" pitchFamily="34" charset="0"/>
              <a:buChar char="•"/>
            </a:pPr>
            <a:r>
              <a:rPr lang="en-US" sz="4800" dirty="0"/>
              <a:t>We oxygenated Falling Creek Reservoir for intermittent 2-week intervals in 2019</a:t>
            </a:r>
          </a:p>
          <a:p>
            <a:pPr marL="805815" indent="-805815">
              <a:buFont typeface="Arial" panose="020B0604020202020204" pitchFamily="34" charset="0"/>
              <a:buChar char="•"/>
            </a:pPr>
            <a:r>
              <a:rPr lang="en-US" sz="4800" dirty="0"/>
              <a:t>Total organic carbon and iron-bound organic carbon were both lower following periods without oxygenation (Figure 2), likely due to redox-sensitivity of iron-bound organic carbon among other processes (Figure 1)</a:t>
            </a:r>
          </a:p>
        </p:txBody>
      </p:sp>
      <p:sp>
        <p:nvSpPr>
          <p:cNvPr id="105" name="TextBox 104">
            <a:extLst>
              <a:ext uri="{FF2B5EF4-FFF2-40B4-BE49-F238E27FC236}">
                <a16:creationId xmlns:a16="http://schemas.microsoft.com/office/drawing/2014/main" id="{BE3A29BA-0F7F-E446-AD19-3E73AA611BDD}"/>
              </a:ext>
            </a:extLst>
          </p:cNvPr>
          <p:cNvSpPr txBox="1"/>
          <p:nvPr/>
        </p:nvSpPr>
        <p:spPr>
          <a:xfrm>
            <a:off x="27464166" y="18601483"/>
            <a:ext cx="12565279" cy="2308324"/>
          </a:xfrm>
          <a:prstGeom prst="rect">
            <a:avLst/>
          </a:prstGeom>
          <a:noFill/>
        </p:spPr>
        <p:txBody>
          <a:bodyPr wrap="square" rtlCol="0">
            <a:spAutoFit/>
          </a:bodyPr>
          <a:lstStyle/>
          <a:p>
            <a:r>
              <a:rPr lang="en-US" sz="2400" dirty="0"/>
              <a:t>Figure 2: Changes in iron-bound organic carbon (a) and total organic carbon (b) in sediment as a result of oxygenation experiments. Solid lines and dashed lines indicate activation and inactivation of the oxygenation system, respectively. Left: time series data. Right: boxplots summarizing data based upon oxygenation status during the preceding two weeks. Statistical significance of differences between periods following oxygen (“on”) or no oxygenation (“off”) is indicated using asterisks: * indicates p &lt; 0.05, ** indicates p &lt; 0.01.</a:t>
            </a:r>
          </a:p>
        </p:txBody>
      </p:sp>
      <p:sp>
        <p:nvSpPr>
          <p:cNvPr id="57" name="Rectangle 56">
            <a:extLst>
              <a:ext uri="{FF2B5EF4-FFF2-40B4-BE49-F238E27FC236}">
                <a16:creationId xmlns:a16="http://schemas.microsoft.com/office/drawing/2014/main" id="{20D07537-D78D-16DE-446D-C5633559AA70}"/>
              </a:ext>
            </a:extLst>
          </p:cNvPr>
          <p:cNvSpPr/>
          <p:nvPr/>
        </p:nvSpPr>
        <p:spPr>
          <a:xfrm>
            <a:off x="15979548" y="6783595"/>
            <a:ext cx="23795920" cy="1759938"/>
          </a:xfrm>
          <a:prstGeom prst="rect">
            <a:avLst/>
          </a:prstGeom>
          <a:solidFill>
            <a:srgbClr val="819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TextBox 95">
            <a:extLst>
              <a:ext uri="{FF2B5EF4-FFF2-40B4-BE49-F238E27FC236}">
                <a16:creationId xmlns:a16="http://schemas.microsoft.com/office/drawing/2014/main" id="{78448921-16CB-404C-AF5D-BE2C709C07F1}"/>
              </a:ext>
            </a:extLst>
          </p:cNvPr>
          <p:cNvSpPr txBox="1"/>
          <p:nvPr/>
        </p:nvSpPr>
        <p:spPr>
          <a:xfrm>
            <a:off x="16052117" y="6980834"/>
            <a:ext cx="23274164" cy="1654556"/>
          </a:xfrm>
          <a:prstGeom prst="rect">
            <a:avLst/>
          </a:prstGeom>
          <a:noFill/>
        </p:spPr>
        <p:txBody>
          <a:bodyPr wrap="square" rtlCol="0">
            <a:spAutoFit/>
          </a:bodyPr>
          <a:lstStyle/>
          <a:p>
            <a:r>
              <a:rPr lang="en-US" sz="5076" b="1" dirty="0"/>
              <a:t>TWO-WEEK INTERVALS OF HYPOXIA </a:t>
            </a:r>
            <a:r>
              <a:rPr lang="en-US" sz="5076" b="1" i="1" dirty="0"/>
              <a:t>DECREASE</a:t>
            </a:r>
            <a:r>
              <a:rPr lang="en-US" sz="5076" b="1" dirty="0"/>
              <a:t> TOTAL ORGANIC CARBON AND IRON-BOUND ORGANIC CARBON IN SEDIMENT</a:t>
            </a:r>
          </a:p>
        </p:txBody>
      </p:sp>
      <p:sp>
        <p:nvSpPr>
          <p:cNvPr id="71" name="Rectangle 70">
            <a:extLst>
              <a:ext uri="{FF2B5EF4-FFF2-40B4-BE49-F238E27FC236}">
                <a16:creationId xmlns:a16="http://schemas.microsoft.com/office/drawing/2014/main" id="{C0DE2E31-B5BA-9A4C-9ADD-8E834339F8AC}"/>
              </a:ext>
            </a:extLst>
          </p:cNvPr>
          <p:cNvSpPr/>
          <p:nvPr/>
        </p:nvSpPr>
        <p:spPr>
          <a:xfrm>
            <a:off x="517588" y="24127739"/>
            <a:ext cx="15027702" cy="83005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92" dirty="0"/>
          </a:p>
        </p:txBody>
      </p:sp>
      <p:pic>
        <p:nvPicPr>
          <p:cNvPr id="72" name="Picture 71">
            <a:extLst>
              <a:ext uri="{FF2B5EF4-FFF2-40B4-BE49-F238E27FC236}">
                <a16:creationId xmlns:a16="http://schemas.microsoft.com/office/drawing/2014/main" id="{5B80646F-5222-2F47-9CB2-8033537E9F61}"/>
              </a:ext>
            </a:extLst>
          </p:cNvPr>
          <p:cNvPicPr>
            <a:picLocks noChangeAspect="1"/>
          </p:cNvPicPr>
          <p:nvPr/>
        </p:nvPicPr>
        <p:blipFill rotWithShape="1">
          <a:blip r:embed="rId5">
            <a:alphaModFix amt="40000"/>
            <a:extLst>
              <a:ext uri="{BEBA8EAE-BF5A-486C-A8C5-ECC9F3942E4B}">
                <a14:imgProps xmlns:a14="http://schemas.microsoft.com/office/drawing/2010/main">
                  <a14:imgLayer r:embed="rId6">
                    <a14:imgEffect>
                      <a14:saturation sat="0"/>
                    </a14:imgEffect>
                    <a14:imgEffect>
                      <a14:brightnessContrast bright="-64000"/>
                    </a14:imgEffect>
                  </a14:imgLayer>
                </a14:imgProps>
              </a:ext>
            </a:extLst>
          </a:blip>
          <a:srcRect l="21066"/>
          <a:stretch/>
        </p:blipFill>
        <p:spPr>
          <a:xfrm rot="21198037">
            <a:off x="8818519" y="25338282"/>
            <a:ext cx="6514140" cy="6433372"/>
          </a:xfrm>
          <a:prstGeom prst="rect">
            <a:avLst/>
          </a:prstGeom>
          <a:noFill/>
        </p:spPr>
      </p:pic>
      <p:cxnSp>
        <p:nvCxnSpPr>
          <p:cNvPr id="74" name="Straight Connector 73">
            <a:extLst>
              <a:ext uri="{FF2B5EF4-FFF2-40B4-BE49-F238E27FC236}">
                <a16:creationId xmlns:a16="http://schemas.microsoft.com/office/drawing/2014/main" id="{E8CFD5C1-BDFB-2646-8195-91DD47DD1104}"/>
              </a:ext>
            </a:extLst>
          </p:cNvPr>
          <p:cNvCxnSpPr>
            <a:cxnSpLocks/>
          </p:cNvCxnSpPr>
          <p:nvPr/>
        </p:nvCxnSpPr>
        <p:spPr>
          <a:xfrm>
            <a:off x="10831536" y="31392061"/>
            <a:ext cx="1113785"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75" name="TextBox 74">
            <a:extLst>
              <a:ext uri="{FF2B5EF4-FFF2-40B4-BE49-F238E27FC236}">
                <a16:creationId xmlns:a16="http://schemas.microsoft.com/office/drawing/2014/main" id="{C968BCBC-462C-4E4B-BC4D-6AE88B6720E9}"/>
              </a:ext>
            </a:extLst>
          </p:cNvPr>
          <p:cNvSpPr txBox="1"/>
          <p:nvPr/>
        </p:nvSpPr>
        <p:spPr>
          <a:xfrm>
            <a:off x="10961170" y="31392061"/>
            <a:ext cx="1334354" cy="352725"/>
          </a:xfrm>
          <a:prstGeom prst="rect">
            <a:avLst/>
          </a:prstGeom>
          <a:noFill/>
        </p:spPr>
        <p:txBody>
          <a:bodyPr wrap="square" rtlCol="0">
            <a:spAutoFit/>
          </a:bodyPr>
          <a:lstStyle/>
          <a:p>
            <a:pPr algn="ctr"/>
            <a:r>
              <a:rPr lang="en-US" sz="1692" dirty="0"/>
              <a:t>1 km</a:t>
            </a:r>
          </a:p>
        </p:txBody>
      </p:sp>
      <p:grpSp>
        <p:nvGrpSpPr>
          <p:cNvPr id="76" name="Group 75">
            <a:extLst>
              <a:ext uri="{FF2B5EF4-FFF2-40B4-BE49-F238E27FC236}">
                <a16:creationId xmlns:a16="http://schemas.microsoft.com/office/drawing/2014/main" id="{0596A070-E48B-C54C-BAAB-8461E204F2A2}"/>
              </a:ext>
            </a:extLst>
          </p:cNvPr>
          <p:cNvGrpSpPr/>
          <p:nvPr/>
        </p:nvGrpSpPr>
        <p:grpSpPr>
          <a:xfrm>
            <a:off x="8009131" y="28489291"/>
            <a:ext cx="4155557" cy="2806367"/>
            <a:chOff x="4607632" y="23358795"/>
            <a:chExt cx="4292458" cy="3989386"/>
          </a:xfrm>
        </p:grpSpPr>
        <p:pic>
          <p:nvPicPr>
            <p:cNvPr id="83" name="Picture 82">
              <a:extLst>
                <a:ext uri="{FF2B5EF4-FFF2-40B4-BE49-F238E27FC236}">
                  <a16:creationId xmlns:a16="http://schemas.microsoft.com/office/drawing/2014/main" id="{D8CA7B3B-2179-4444-AEAD-7B76E8BC47F0}"/>
                </a:ext>
              </a:extLst>
            </p:cNvPr>
            <p:cNvPicPr>
              <a:picLocks noChangeAspect="1"/>
            </p:cNvPicPr>
            <p:nvPr/>
          </p:nvPicPr>
          <p:blipFill rotWithShape="1">
            <a:blip r:embed="rId7"/>
            <a:srcRect l="27230" b="2610"/>
            <a:stretch/>
          </p:blipFill>
          <p:spPr>
            <a:xfrm>
              <a:off x="5690281" y="23358795"/>
              <a:ext cx="3209809" cy="3989386"/>
            </a:xfrm>
            <a:prstGeom prst="rect">
              <a:avLst/>
            </a:prstGeom>
            <a:ln>
              <a:noFill/>
            </a:ln>
          </p:spPr>
        </p:pic>
        <p:pic>
          <p:nvPicPr>
            <p:cNvPr id="84" name="Picture 83">
              <a:extLst>
                <a:ext uri="{FF2B5EF4-FFF2-40B4-BE49-F238E27FC236}">
                  <a16:creationId xmlns:a16="http://schemas.microsoft.com/office/drawing/2014/main" id="{3E6D10B0-4984-4B4D-B647-0AAFD3D58BDE}"/>
                </a:ext>
              </a:extLst>
            </p:cNvPr>
            <p:cNvPicPr>
              <a:picLocks noChangeAspect="1"/>
            </p:cNvPicPr>
            <p:nvPr/>
          </p:nvPicPr>
          <p:blipFill rotWithShape="1">
            <a:blip r:embed="rId8"/>
            <a:srcRect t="-1" r="75455" b="2610"/>
            <a:stretch/>
          </p:blipFill>
          <p:spPr>
            <a:xfrm>
              <a:off x="4607632" y="23358799"/>
              <a:ext cx="1082640" cy="3989381"/>
            </a:xfrm>
            <a:prstGeom prst="rect">
              <a:avLst/>
            </a:prstGeom>
            <a:ln>
              <a:noFill/>
            </a:ln>
          </p:spPr>
        </p:pic>
        <p:sp>
          <p:nvSpPr>
            <p:cNvPr id="85" name="Freeform 84">
              <a:extLst>
                <a:ext uri="{FF2B5EF4-FFF2-40B4-BE49-F238E27FC236}">
                  <a16:creationId xmlns:a16="http://schemas.microsoft.com/office/drawing/2014/main" id="{93AE9F9A-F872-8E44-BB9E-02171CC0B944}"/>
                </a:ext>
              </a:extLst>
            </p:cNvPr>
            <p:cNvSpPr/>
            <p:nvPr/>
          </p:nvSpPr>
          <p:spPr>
            <a:xfrm>
              <a:off x="5015571" y="25954777"/>
              <a:ext cx="422275" cy="1184274"/>
            </a:xfrm>
            <a:custGeom>
              <a:avLst/>
              <a:gdLst>
                <a:gd name="connsiteX0" fmla="*/ 368300 w 422275"/>
                <a:gd name="connsiteY0" fmla="*/ 0 h 1184275"/>
                <a:gd name="connsiteX1" fmla="*/ 368300 w 422275"/>
                <a:gd name="connsiteY1" fmla="*/ 0 h 1184275"/>
                <a:gd name="connsiteX2" fmla="*/ 339725 w 422275"/>
                <a:gd name="connsiteY2" fmla="*/ 6350 h 1184275"/>
                <a:gd name="connsiteX3" fmla="*/ 330200 w 422275"/>
                <a:gd name="connsiteY3" fmla="*/ 12700 h 1184275"/>
                <a:gd name="connsiteX4" fmla="*/ 311150 w 422275"/>
                <a:gd name="connsiteY4" fmla="*/ 22225 h 1184275"/>
                <a:gd name="connsiteX5" fmla="*/ 298450 w 422275"/>
                <a:gd name="connsiteY5" fmla="*/ 38100 h 1184275"/>
                <a:gd name="connsiteX6" fmla="*/ 292100 w 422275"/>
                <a:gd name="connsiteY6" fmla="*/ 57150 h 1184275"/>
                <a:gd name="connsiteX7" fmla="*/ 288925 w 422275"/>
                <a:gd name="connsiteY7" fmla="*/ 66675 h 1184275"/>
                <a:gd name="connsiteX8" fmla="*/ 266700 w 422275"/>
                <a:gd name="connsiteY8" fmla="*/ 92075 h 1184275"/>
                <a:gd name="connsiteX9" fmla="*/ 254000 w 422275"/>
                <a:gd name="connsiteY9" fmla="*/ 107950 h 1184275"/>
                <a:gd name="connsiteX10" fmla="*/ 241300 w 422275"/>
                <a:gd name="connsiteY10" fmla="*/ 127000 h 1184275"/>
                <a:gd name="connsiteX11" fmla="*/ 228600 w 422275"/>
                <a:gd name="connsiteY11" fmla="*/ 146050 h 1184275"/>
                <a:gd name="connsiteX12" fmla="*/ 222250 w 422275"/>
                <a:gd name="connsiteY12" fmla="*/ 155575 h 1184275"/>
                <a:gd name="connsiteX13" fmla="*/ 215900 w 422275"/>
                <a:gd name="connsiteY13" fmla="*/ 165100 h 1184275"/>
                <a:gd name="connsiteX14" fmla="*/ 206375 w 422275"/>
                <a:gd name="connsiteY14" fmla="*/ 184150 h 1184275"/>
                <a:gd name="connsiteX15" fmla="*/ 200025 w 422275"/>
                <a:gd name="connsiteY15" fmla="*/ 203200 h 1184275"/>
                <a:gd name="connsiteX16" fmla="*/ 196850 w 422275"/>
                <a:gd name="connsiteY16" fmla="*/ 212725 h 1184275"/>
                <a:gd name="connsiteX17" fmla="*/ 193675 w 422275"/>
                <a:gd name="connsiteY17" fmla="*/ 222250 h 1184275"/>
                <a:gd name="connsiteX18" fmla="*/ 190500 w 422275"/>
                <a:gd name="connsiteY18" fmla="*/ 231775 h 1184275"/>
                <a:gd name="connsiteX19" fmla="*/ 184150 w 422275"/>
                <a:gd name="connsiteY19" fmla="*/ 257175 h 1184275"/>
                <a:gd name="connsiteX20" fmla="*/ 180975 w 422275"/>
                <a:gd name="connsiteY20" fmla="*/ 269875 h 1184275"/>
                <a:gd name="connsiteX21" fmla="*/ 171450 w 422275"/>
                <a:gd name="connsiteY21" fmla="*/ 298450 h 1184275"/>
                <a:gd name="connsiteX22" fmla="*/ 158750 w 422275"/>
                <a:gd name="connsiteY22" fmla="*/ 336550 h 1184275"/>
                <a:gd name="connsiteX23" fmla="*/ 149225 w 422275"/>
                <a:gd name="connsiteY23" fmla="*/ 355600 h 1184275"/>
                <a:gd name="connsiteX24" fmla="*/ 139700 w 422275"/>
                <a:gd name="connsiteY24" fmla="*/ 358775 h 1184275"/>
                <a:gd name="connsiteX25" fmla="*/ 127000 w 422275"/>
                <a:gd name="connsiteY25" fmla="*/ 377825 h 1184275"/>
                <a:gd name="connsiteX26" fmla="*/ 120650 w 422275"/>
                <a:gd name="connsiteY26" fmla="*/ 396875 h 1184275"/>
                <a:gd name="connsiteX27" fmla="*/ 107950 w 422275"/>
                <a:gd name="connsiteY27" fmla="*/ 415925 h 1184275"/>
                <a:gd name="connsiteX28" fmla="*/ 104775 w 422275"/>
                <a:gd name="connsiteY28" fmla="*/ 463550 h 1184275"/>
                <a:gd name="connsiteX29" fmla="*/ 88900 w 422275"/>
                <a:gd name="connsiteY29" fmla="*/ 536575 h 1184275"/>
                <a:gd name="connsiteX30" fmla="*/ 88900 w 422275"/>
                <a:gd name="connsiteY30" fmla="*/ 536575 h 1184275"/>
                <a:gd name="connsiteX31" fmla="*/ 82550 w 422275"/>
                <a:gd name="connsiteY31" fmla="*/ 571500 h 1184275"/>
                <a:gd name="connsiteX32" fmla="*/ 44450 w 422275"/>
                <a:gd name="connsiteY32" fmla="*/ 631825 h 1184275"/>
                <a:gd name="connsiteX33" fmla="*/ 47625 w 422275"/>
                <a:gd name="connsiteY33" fmla="*/ 676275 h 1184275"/>
                <a:gd name="connsiteX34" fmla="*/ 31750 w 422275"/>
                <a:gd name="connsiteY34" fmla="*/ 720725 h 1184275"/>
                <a:gd name="connsiteX35" fmla="*/ 31750 w 422275"/>
                <a:gd name="connsiteY35" fmla="*/ 720725 h 1184275"/>
                <a:gd name="connsiteX36" fmla="*/ 25400 w 422275"/>
                <a:gd name="connsiteY36" fmla="*/ 755650 h 1184275"/>
                <a:gd name="connsiteX37" fmla="*/ 9525 w 422275"/>
                <a:gd name="connsiteY37" fmla="*/ 828675 h 1184275"/>
                <a:gd name="connsiteX38" fmla="*/ 15875 w 422275"/>
                <a:gd name="connsiteY38" fmla="*/ 866775 h 1184275"/>
                <a:gd name="connsiteX39" fmla="*/ 0 w 422275"/>
                <a:gd name="connsiteY39" fmla="*/ 914400 h 1184275"/>
                <a:gd name="connsiteX40" fmla="*/ 6350 w 422275"/>
                <a:gd name="connsiteY40" fmla="*/ 958850 h 1184275"/>
                <a:gd name="connsiteX41" fmla="*/ 31750 w 422275"/>
                <a:gd name="connsiteY41" fmla="*/ 993775 h 1184275"/>
                <a:gd name="connsiteX42" fmla="*/ 31750 w 422275"/>
                <a:gd name="connsiteY42" fmla="*/ 993775 h 1184275"/>
                <a:gd name="connsiteX43" fmla="*/ 22225 w 422275"/>
                <a:gd name="connsiteY43" fmla="*/ 1044575 h 1184275"/>
                <a:gd name="connsiteX44" fmla="*/ 44450 w 422275"/>
                <a:gd name="connsiteY44" fmla="*/ 1060450 h 1184275"/>
                <a:gd name="connsiteX45" fmla="*/ 85725 w 422275"/>
                <a:gd name="connsiteY45" fmla="*/ 1054100 h 1184275"/>
                <a:gd name="connsiteX46" fmla="*/ 120650 w 422275"/>
                <a:gd name="connsiteY46" fmla="*/ 1076325 h 1184275"/>
                <a:gd name="connsiteX47" fmla="*/ 130175 w 422275"/>
                <a:gd name="connsiteY47" fmla="*/ 1066800 h 1184275"/>
                <a:gd name="connsiteX48" fmla="*/ 158750 w 422275"/>
                <a:gd name="connsiteY48" fmla="*/ 1092200 h 1184275"/>
                <a:gd name="connsiteX49" fmla="*/ 196850 w 422275"/>
                <a:gd name="connsiteY49" fmla="*/ 1174750 h 1184275"/>
                <a:gd name="connsiteX50" fmla="*/ 247650 w 422275"/>
                <a:gd name="connsiteY50" fmla="*/ 1184275 h 1184275"/>
                <a:gd name="connsiteX51" fmla="*/ 298450 w 422275"/>
                <a:gd name="connsiteY51" fmla="*/ 1165225 h 1184275"/>
                <a:gd name="connsiteX52" fmla="*/ 304800 w 422275"/>
                <a:gd name="connsiteY52" fmla="*/ 1136650 h 1184275"/>
                <a:gd name="connsiteX53" fmla="*/ 288925 w 422275"/>
                <a:gd name="connsiteY53" fmla="*/ 1104900 h 1184275"/>
                <a:gd name="connsiteX54" fmla="*/ 298450 w 422275"/>
                <a:gd name="connsiteY54" fmla="*/ 1076325 h 1184275"/>
                <a:gd name="connsiteX55" fmla="*/ 292100 w 422275"/>
                <a:gd name="connsiteY55" fmla="*/ 1022350 h 1184275"/>
                <a:gd name="connsiteX56" fmla="*/ 295275 w 422275"/>
                <a:gd name="connsiteY56" fmla="*/ 1012825 h 1184275"/>
                <a:gd name="connsiteX57" fmla="*/ 320675 w 422275"/>
                <a:gd name="connsiteY57" fmla="*/ 1003300 h 1184275"/>
                <a:gd name="connsiteX58" fmla="*/ 327025 w 422275"/>
                <a:gd name="connsiteY58" fmla="*/ 984250 h 1184275"/>
                <a:gd name="connsiteX59" fmla="*/ 336550 w 422275"/>
                <a:gd name="connsiteY59" fmla="*/ 977900 h 1184275"/>
                <a:gd name="connsiteX60" fmla="*/ 339725 w 422275"/>
                <a:gd name="connsiteY60" fmla="*/ 968375 h 1184275"/>
                <a:gd name="connsiteX61" fmla="*/ 368300 w 422275"/>
                <a:gd name="connsiteY61" fmla="*/ 946150 h 1184275"/>
                <a:gd name="connsiteX62" fmla="*/ 381000 w 422275"/>
                <a:gd name="connsiteY62" fmla="*/ 927100 h 1184275"/>
                <a:gd name="connsiteX63" fmla="*/ 374650 w 422275"/>
                <a:gd name="connsiteY63" fmla="*/ 904875 h 1184275"/>
                <a:gd name="connsiteX64" fmla="*/ 365125 w 422275"/>
                <a:gd name="connsiteY64" fmla="*/ 901700 h 1184275"/>
                <a:gd name="connsiteX65" fmla="*/ 339725 w 422275"/>
                <a:gd name="connsiteY65" fmla="*/ 904875 h 1184275"/>
                <a:gd name="connsiteX66" fmla="*/ 311150 w 422275"/>
                <a:gd name="connsiteY66" fmla="*/ 927100 h 1184275"/>
                <a:gd name="connsiteX67" fmla="*/ 301625 w 422275"/>
                <a:gd name="connsiteY67" fmla="*/ 930275 h 1184275"/>
                <a:gd name="connsiteX68" fmla="*/ 292100 w 422275"/>
                <a:gd name="connsiteY68" fmla="*/ 936625 h 1184275"/>
                <a:gd name="connsiteX69" fmla="*/ 257175 w 422275"/>
                <a:gd name="connsiteY69" fmla="*/ 942975 h 1184275"/>
                <a:gd name="connsiteX70" fmla="*/ 228600 w 422275"/>
                <a:gd name="connsiteY70" fmla="*/ 927100 h 1184275"/>
                <a:gd name="connsiteX71" fmla="*/ 219075 w 422275"/>
                <a:gd name="connsiteY71" fmla="*/ 917575 h 1184275"/>
                <a:gd name="connsiteX72" fmla="*/ 193675 w 422275"/>
                <a:gd name="connsiteY72" fmla="*/ 911225 h 1184275"/>
                <a:gd name="connsiteX73" fmla="*/ 152400 w 422275"/>
                <a:gd name="connsiteY73" fmla="*/ 914400 h 1184275"/>
                <a:gd name="connsiteX74" fmla="*/ 146050 w 422275"/>
                <a:gd name="connsiteY74" fmla="*/ 904875 h 1184275"/>
                <a:gd name="connsiteX75" fmla="*/ 136525 w 422275"/>
                <a:gd name="connsiteY75" fmla="*/ 873125 h 1184275"/>
                <a:gd name="connsiteX76" fmla="*/ 136525 w 422275"/>
                <a:gd name="connsiteY76" fmla="*/ 781050 h 1184275"/>
                <a:gd name="connsiteX77" fmla="*/ 142875 w 422275"/>
                <a:gd name="connsiteY77" fmla="*/ 762000 h 1184275"/>
                <a:gd name="connsiteX78" fmla="*/ 149225 w 422275"/>
                <a:gd name="connsiteY78" fmla="*/ 742950 h 1184275"/>
                <a:gd name="connsiteX79" fmla="*/ 152400 w 422275"/>
                <a:gd name="connsiteY79" fmla="*/ 733425 h 1184275"/>
                <a:gd name="connsiteX80" fmla="*/ 155575 w 422275"/>
                <a:gd name="connsiteY80" fmla="*/ 720725 h 1184275"/>
                <a:gd name="connsiteX81" fmla="*/ 161925 w 422275"/>
                <a:gd name="connsiteY81" fmla="*/ 701675 h 1184275"/>
                <a:gd name="connsiteX82" fmla="*/ 165100 w 422275"/>
                <a:gd name="connsiteY82" fmla="*/ 679450 h 1184275"/>
                <a:gd name="connsiteX83" fmla="*/ 171450 w 422275"/>
                <a:gd name="connsiteY83" fmla="*/ 654050 h 1184275"/>
                <a:gd name="connsiteX84" fmla="*/ 180975 w 422275"/>
                <a:gd name="connsiteY84" fmla="*/ 625475 h 1184275"/>
                <a:gd name="connsiteX85" fmla="*/ 190500 w 422275"/>
                <a:gd name="connsiteY85" fmla="*/ 606425 h 1184275"/>
                <a:gd name="connsiteX86" fmla="*/ 200025 w 422275"/>
                <a:gd name="connsiteY86" fmla="*/ 603250 h 1184275"/>
                <a:gd name="connsiteX87" fmla="*/ 200025 w 422275"/>
                <a:gd name="connsiteY87" fmla="*/ 603250 h 1184275"/>
                <a:gd name="connsiteX88" fmla="*/ 222250 w 422275"/>
                <a:gd name="connsiteY88" fmla="*/ 587375 h 1184275"/>
                <a:gd name="connsiteX89" fmla="*/ 231775 w 422275"/>
                <a:gd name="connsiteY89" fmla="*/ 549275 h 1184275"/>
                <a:gd name="connsiteX90" fmla="*/ 247650 w 422275"/>
                <a:gd name="connsiteY90" fmla="*/ 530225 h 1184275"/>
                <a:gd name="connsiteX91" fmla="*/ 257175 w 422275"/>
                <a:gd name="connsiteY91" fmla="*/ 527050 h 1184275"/>
                <a:gd name="connsiteX92" fmla="*/ 266700 w 422275"/>
                <a:gd name="connsiteY92" fmla="*/ 520700 h 1184275"/>
                <a:gd name="connsiteX93" fmla="*/ 276225 w 422275"/>
                <a:gd name="connsiteY93" fmla="*/ 517525 h 1184275"/>
                <a:gd name="connsiteX94" fmla="*/ 295275 w 422275"/>
                <a:gd name="connsiteY94" fmla="*/ 504825 h 1184275"/>
                <a:gd name="connsiteX95" fmla="*/ 301625 w 422275"/>
                <a:gd name="connsiteY95" fmla="*/ 485775 h 1184275"/>
                <a:gd name="connsiteX96" fmla="*/ 304800 w 422275"/>
                <a:gd name="connsiteY96" fmla="*/ 476250 h 1184275"/>
                <a:gd name="connsiteX97" fmla="*/ 307975 w 422275"/>
                <a:gd name="connsiteY97" fmla="*/ 412750 h 1184275"/>
                <a:gd name="connsiteX98" fmla="*/ 320675 w 422275"/>
                <a:gd name="connsiteY98" fmla="*/ 393700 h 1184275"/>
                <a:gd name="connsiteX99" fmla="*/ 336550 w 422275"/>
                <a:gd name="connsiteY99" fmla="*/ 377825 h 1184275"/>
                <a:gd name="connsiteX100" fmla="*/ 339725 w 422275"/>
                <a:gd name="connsiteY100" fmla="*/ 368300 h 1184275"/>
                <a:gd name="connsiteX101" fmla="*/ 355600 w 422275"/>
                <a:gd name="connsiteY101" fmla="*/ 349250 h 1184275"/>
                <a:gd name="connsiteX102" fmla="*/ 361950 w 422275"/>
                <a:gd name="connsiteY102" fmla="*/ 330200 h 1184275"/>
                <a:gd name="connsiteX103" fmla="*/ 365125 w 422275"/>
                <a:gd name="connsiteY103" fmla="*/ 320675 h 1184275"/>
                <a:gd name="connsiteX104" fmla="*/ 349250 w 422275"/>
                <a:gd name="connsiteY104" fmla="*/ 282575 h 1184275"/>
                <a:gd name="connsiteX105" fmla="*/ 346075 w 422275"/>
                <a:gd name="connsiteY105" fmla="*/ 282575 h 1184275"/>
                <a:gd name="connsiteX106" fmla="*/ 346075 w 422275"/>
                <a:gd name="connsiteY106" fmla="*/ 282575 h 1184275"/>
                <a:gd name="connsiteX107" fmla="*/ 339725 w 422275"/>
                <a:gd name="connsiteY107" fmla="*/ 254000 h 1184275"/>
                <a:gd name="connsiteX108" fmla="*/ 349250 w 422275"/>
                <a:gd name="connsiteY108" fmla="*/ 215900 h 1184275"/>
                <a:gd name="connsiteX109" fmla="*/ 352425 w 422275"/>
                <a:gd name="connsiteY109" fmla="*/ 206375 h 1184275"/>
                <a:gd name="connsiteX110" fmla="*/ 355600 w 422275"/>
                <a:gd name="connsiteY110" fmla="*/ 196850 h 1184275"/>
                <a:gd name="connsiteX111" fmla="*/ 361950 w 422275"/>
                <a:gd name="connsiteY111" fmla="*/ 165100 h 1184275"/>
                <a:gd name="connsiteX112" fmla="*/ 365125 w 422275"/>
                <a:gd name="connsiteY112" fmla="*/ 133350 h 1184275"/>
                <a:gd name="connsiteX113" fmla="*/ 371475 w 422275"/>
                <a:gd name="connsiteY113" fmla="*/ 114300 h 1184275"/>
                <a:gd name="connsiteX114" fmla="*/ 381000 w 422275"/>
                <a:gd name="connsiteY114" fmla="*/ 107950 h 1184275"/>
                <a:gd name="connsiteX115" fmla="*/ 393700 w 422275"/>
                <a:gd name="connsiteY115" fmla="*/ 88900 h 1184275"/>
                <a:gd name="connsiteX116" fmla="*/ 400050 w 422275"/>
                <a:gd name="connsiteY116" fmla="*/ 60325 h 1184275"/>
                <a:gd name="connsiteX117" fmla="*/ 406400 w 422275"/>
                <a:gd name="connsiteY117" fmla="*/ 41275 h 1184275"/>
                <a:gd name="connsiteX118" fmla="*/ 409575 w 422275"/>
                <a:gd name="connsiteY118" fmla="*/ 31750 h 1184275"/>
                <a:gd name="connsiteX119" fmla="*/ 412750 w 422275"/>
                <a:gd name="connsiteY119" fmla="*/ 22225 h 1184275"/>
                <a:gd name="connsiteX120" fmla="*/ 422275 w 422275"/>
                <a:gd name="connsiteY120" fmla="*/ 3175 h 1184275"/>
                <a:gd name="connsiteX121" fmla="*/ 368300 w 422275"/>
                <a:gd name="connsiteY121" fmla="*/ 0 h 118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422275" h="1184275">
                  <a:moveTo>
                    <a:pt x="368300" y="0"/>
                  </a:moveTo>
                  <a:lnTo>
                    <a:pt x="368300" y="0"/>
                  </a:lnTo>
                  <a:cubicBezTo>
                    <a:pt x="358775" y="2117"/>
                    <a:pt x="348982" y="3264"/>
                    <a:pt x="339725" y="6350"/>
                  </a:cubicBezTo>
                  <a:cubicBezTo>
                    <a:pt x="336105" y="7557"/>
                    <a:pt x="333613" y="10993"/>
                    <a:pt x="330200" y="12700"/>
                  </a:cubicBezTo>
                  <a:cubicBezTo>
                    <a:pt x="303910" y="25845"/>
                    <a:pt x="338447" y="4027"/>
                    <a:pt x="311150" y="22225"/>
                  </a:cubicBezTo>
                  <a:cubicBezTo>
                    <a:pt x="299571" y="56963"/>
                    <a:pt x="318966" y="5274"/>
                    <a:pt x="298450" y="38100"/>
                  </a:cubicBezTo>
                  <a:cubicBezTo>
                    <a:pt x="294902" y="43776"/>
                    <a:pt x="294217" y="50800"/>
                    <a:pt x="292100" y="57150"/>
                  </a:cubicBezTo>
                  <a:cubicBezTo>
                    <a:pt x="291042" y="60325"/>
                    <a:pt x="290781" y="63890"/>
                    <a:pt x="288925" y="66675"/>
                  </a:cubicBezTo>
                  <a:cubicBezTo>
                    <a:pt x="274108" y="88900"/>
                    <a:pt x="282575" y="81492"/>
                    <a:pt x="266700" y="92075"/>
                  </a:cubicBezTo>
                  <a:cubicBezTo>
                    <a:pt x="259550" y="113525"/>
                    <a:pt x="269466" y="90275"/>
                    <a:pt x="254000" y="107950"/>
                  </a:cubicBezTo>
                  <a:cubicBezTo>
                    <a:pt x="248974" y="113693"/>
                    <a:pt x="245533" y="120650"/>
                    <a:pt x="241300" y="127000"/>
                  </a:cubicBezTo>
                  <a:lnTo>
                    <a:pt x="228600" y="146050"/>
                  </a:lnTo>
                  <a:lnTo>
                    <a:pt x="222250" y="155575"/>
                  </a:lnTo>
                  <a:cubicBezTo>
                    <a:pt x="220133" y="158750"/>
                    <a:pt x="217107" y="161480"/>
                    <a:pt x="215900" y="165100"/>
                  </a:cubicBezTo>
                  <a:cubicBezTo>
                    <a:pt x="204321" y="199838"/>
                    <a:pt x="222788" y="147221"/>
                    <a:pt x="206375" y="184150"/>
                  </a:cubicBezTo>
                  <a:cubicBezTo>
                    <a:pt x="203657" y="190267"/>
                    <a:pt x="202142" y="196850"/>
                    <a:pt x="200025" y="203200"/>
                  </a:cubicBezTo>
                  <a:lnTo>
                    <a:pt x="196850" y="212725"/>
                  </a:lnTo>
                  <a:lnTo>
                    <a:pt x="193675" y="222250"/>
                  </a:lnTo>
                  <a:cubicBezTo>
                    <a:pt x="192617" y="225425"/>
                    <a:pt x="191312" y="228528"/>
                    <a:pt x="190500" y="231775"/>
                  </a:cubicBezTo>
                  <a:lnTo>
                    <a:pt x="184150" y="257175"/>
                  </a:lnTo>
                  <a:cubicBezTo>
                    <a:pt x="183092" y="261408"/>
                    <a:pt x="182355" y="265735"/>
                    <a:pt x="180975" y="269875"/>
                  </a:cubicBezTo>
                  <a:lnTo>
                    <a:pt x="171450" y="298450"/>
                  </a:lnTo>
                  <a:lnTo>
                    <a:pt x="158750" y="336550"/>
                  </a:lnTo>
                  <a:cubicBezTo>
                    <a:pt x="156658" y="342825"/>
                    <a:pt x="154820" y="351124"/>
                    <a:pt x="149225" y="355600"/>
                  </a:cubicBezTo>
                  <a:cubicBezTo>
                    <a:pt x="146612" y="357691"/>
                    <a:pt x="142875" y="357717"/>
                    <a:pt x="139700" y="358775"/>
                  </a:cubicBezTo>
                  <a:cubicBezTo>
                    <a:pt x="129196" y="390287"/>
                    <a:pt x="146819" y="342150"/>
                    <a:pt x="127000" y="377825"/>
                  </a:cubicBezTo>
                  <a:cubicBezTo>
                    <a:pt x="123749" y="383676"/>
                    <a:pt x="124363" y="391306"/>
                    <a:pt x="120650" y="396875"/>
                  </a:cubicBezTo>
                  <a:lnTo>
                    <a:pt x="107950" y="415925"/>
                  </a:lnTo>
                  <a:cubicBezTo>
                    <a:pt x="104074" y="450811"/>
                    <a:pt x="104775" y="434916"/>
                    <a:pt x="104775" y="463550"/>
                  </a:cubicBezTo>
                  <a:lnTo>
                    <a:pt x="88900" y="536575"/>
                  </a:lnTo>
                  <a:lnTo>
                    <a:pt x="88900" y="536575"/>
                  </a:lnTo>
                  <a:lnTo>
                    <a:pt x="82550" y="571500"/>
                  </a:lnTo>
                  <a:lnTo>
                    <a:pt x="44450" y="631825"/>
                  </a:lnTo>
                  <a:lnTo>
                    <a:pt x="47625" y="676275"/>
                  </a:lnTo>
                  <a:lnTo>
                    <a:pt x="31750" y="720725"/>
                  </a:lnTo>
                  <a:lnTo>
                    <a:pt x="31750" y="720725"/>
                  </a:lnTo>
                  <a:lnTo>
                    <a:pt x="25400" y="755650"/>
                  </a:lnTo>
                  <a:lnTo>
                    <a:pt x="9525" y="828675"/>
                  </a:lnTo>
                  <a:lnTo>
                    <a:pt x="15875" y="866775"/>
                  </a:lnTo>
                  <a:lnTo>
                    <a:pt x="0" y="914400"/>
                  </a:lnTo>
                  <a:lnTo>
                    <a:pt x="6350" y="958850"/>
                  </a:lnTo>
                  <a:lnTo>
                    <a:pt x="31750" y="993775"/>
                  </a:lnTo>
                  <a:lnTo>
                    <a:pt x="31750" y="993775"/>
                  </a:lnTo>
                  <a:lnTo>
                    <a:pt x="22225" y="1044575"/>
                  </a:lnTo>
                  <a:lnTo>
                    <a:pt x="44450" y="1060450"/>
                  </a:lnTo>
                  <a:lnTo>
                    <a:pt x="85725" y="1054100"/>
                  </a:lnTo>
                  <a:lnTo>
                    <a:pt x="120650" y="1076325"/>
                  </a:lnTo>
                  <a:lnTo>
                    <a:pt x="130175" y="1066800"/>
                  </a:lnTo>
                  <a:lnTo>
                    <a:pt x="158750" y="1092200"/>
                  </a:lnTo>
                  <a:lnTo>
                    <a:pt x="196850" y="1174750"/>
                  </a:lnTo>
                  <a:lnTo>
                    <a:pt x="247650" y="1184275"/>
                  </a:lnTo>
                  <a:lnTo>
                    <a:pt x="298450" y="1165225"/>
                  </a:lnTo>
                  <a:lnTo>
                    <a:pt x="304800" y="1136650"/>
                  </a:lnTo>
                  <a:lnTo>
                    <a:pt x="288925" y="1104900"/>
                  </a:lnTo>
                  <a:lnTo>
                    <a:pt x="298450" y="1076325"/>
                  </a:lnTo>
                  <a:lnTo>
                    <a:pt x="292100" y="1022350"/>
                  </a:lnTo>
                  <a:lnTo>
                    <a:pt x="295275" y="1012825"/>
                  </a:lnTo>
                  <a:cubicBezTo>
                    <a:pt x="303742" y="1009650"/>
                    <a:pt x="313954" y="1009349"/>
                    <a:pt x="320675" y="1003300"/>
                  </a:cubicBezTo>
                  <a:cubicBezTo>
                    <a:pt x="325650" y="998822"/>
                    <a:pt x="321456" y="987963"/>
                    <a:pt x="327025" y="984250"/>
                  </a:cubicBezTo>
                  <a:lnTo>
                    <a:pt x="336550" y="977900"/>
                  </a:lnTo>
                  <a:cubicBezTo>
                    <a:pt x="337608" y="974725"/>
                    <a:pt x="337358" y="970742"/>
                    <a:pt x="339725" y="968375"/>
                  </a:cubicBezTo>
                  <a:cubicBezTo>
                    <a:pt x="363733" y="944367"/>
                    <a:pt x="352660" y="966259"/>
                    <a:pt x="368300" y="946150"/>
                  </a:cubicBezTo>
                  <a:cubicBezTo>
                    <a:pt x="372985" y="940126"/>
                    <a:pt x="381000" y="927100"/>
                    <a:pt x="381000" y="927100"/>
                  </a:cubicBezTo>
                  <a:cubicBezTo>
                    <a:pt x="380973" y="926990"/>
                    <a:pt x="376168" y="906393"/>
                    <a:pt x="374650" y="904875"/>
                  </a:cubicBezTo>
                  <a:cubicBezTo>
                    <a:pt x="372283" y="902508"/>
                    <a:pt x="368300" y="902758"/>
                    <a:pt x="365125" y="901700"/>
                  </a:cubicBezTo>
                  <a:cubicBezTo>
                    <a:pt x="356658" y="902758"/>
                    <a:pt x="347760" y="902005"/>
                    <a:pt x="339725" y="904875"/>
                  </a:cubicBezTo>
                  <a:cubicBezTo>
                    <a:pt x="312412" y="914629"/>
                    <a:pt x="328735" y="915377"/>
                    <a:pt x="311150" y="927100"/>
                  </a:cubicBezTo>
                  <a:cubicBezTo>
                    <a:pt x="308365" y="928956"/>
                    <a:pt x="304618" y="928778"/>
                    <a:pt x="301625" y="930275"/>
                  </a:cubicBezTo>
                  <a:cubicBezTo>
                    <a:pt x="298212" y="931982"/>
                    <a:pt x="295673" y="935285"/>
                    <a:pt x="292100" y="936625"/>
                  </a:cubicBezTo>
                  <a:cubicBezTo>
                    <a:pt x="288550" y="937956"/>
                    <a:pt x="259315" y="942618"/>
                    <a:pt x="257175" y="942975"/>
                  </a:cubicBezTo>
                  <a:cubicBezTo>
                    <a:pt x="245197" y="938982"/>
                    <a:pt x="239517" y="938017"/>
                    <a:pt x="228600" y="927100"/>
                  </a:cubicBezTo>
                  <a:cubicBezTo>
                    <a:pt x="225425" y="923925"/>
                    <a:pt x="222811" y="920066"/>
                    <a:pt x="219075" y="917575"/>
                  </a:cubicBezTo>
                  <a:cubicBezTo>
                    <a:pt x="214891" y="914786"/>
                    <a:pt x="195965" y="911683"/>
                    <a:pt x="193675" y="911225"/>
                  </a:cubicBezTo>
                  <a:cubicBezTo>
                    <a:pt x="179917" y="912283"/>
                    <a:pt x="166078" y="916224"/>
                    <a:pt x="152400" y="914400"/>
                  </a:cubicBezTo>
                  <a:cubicBezTo>
                    <a:pt x="148618" y="913896"/>
                    <a:pt x="147600" y="908362"/>
                    <a:pt x="146050" y="904875"/>
                  </a:cubicBezTo>
                  <a:cubicBezTo>
                    <a:pt x="141633" y="894937"/>
                    <a:pt x="139164" y="883680"/>
                    <a:pt x="136525" y="873125"/>
                  </a:cubicBezTo>
                  <a:cubicBezTo>
                    <a:pt x="132856" y="832761"/>
                    <a:pt x="130689" y="827736"/>
                    <a:pt x="136525" y="781050"/>
                  </a:cubicBezTo>
                  <a:cubicBezTo>
                    <a:pt x="137355" y="774408"/>
                    <a:pt x="140758" y="768350"/>
                    <a:pt x="142875" y="762000"/>
                  </a:cubicBezTo>
                  <a:lnTo>
                    <a:pt x="149225" y="742950"/>
                  </a:lnTo>
                  <a:cubicBezTo>
                    <a:pt x="150283" y="739775"/>
                    <a:pt x="151588" y="736672"/>
                    <a:pt x="152400" y="733425"/>
                  </a:cubicBezTo>
                  <a:cubicBezTo>
                    <a:pt x="153458" y="729192"/>
                    <a:pt x="154321" y="724905"/>
                    <a:pt x="155575" y="720725"/>
                  </a:cubicBezTo>
                  <a:cubicBezTo>
                    <a:pt x="157498" y="714314"/>
                    <a:pt x="161925" y="701675"/>
                    <a:pt x="161925" y="701675"/>
                  </a:cubicBezTo>
                  <a:cubicBezTo>
                    <a:pt x="162983" y="694267"/>
                    <a:pt x="163632" y="686788"/>
                    <a:pt x="165100" y="679450"/>
                  </a:cubicBezTo>
                  <a:cubicBezTo>
                    <a:pt x="166812" y="670892"/>
                    <a:pt x="168690" y="662329"/>
                    <a:pt x="171450" y="654050"/>
                  </a:cubicBezTo>
                  <a:lnTo>
                    <a:pt x="180975" y="625475"/>
                  </a:lnTo>
                  <a:cubicBezTo>
                    <a:pt x="183067" y="619200"/>
                    <a:pt x="184905" y="610901"/>
                    <a:pt x="190500" y="606425"/>
                  </a:cubicBezTo>
                  <a:cubicBezTo>
                    <a:pt x="193113" y="604334"/>
                    <a:pt x="200025" y="603250"/>
                    <a:pt x="200025" y="603250"/>
                  </a:cubicBezTo>
                  <a:lnTo>
                    <a:pt x="200025" y="603250"/>
                  </a:lnTo>
                  <a:cubicBezTo>
                    <a:pt x="207433" y="597958"/>
                    <a:pt x="216485" y="594421"/>
                    <a:pt x="222250" y="587375"/>
                  </a:cubicBezTo>
                  <a:cubicBezTo>
                    <a:pt x="229752" y="578206"/>
                    <a:pt x="228350" y="559550"/>
                    <a:pt x="231775" y="549275"/>
                  </a:cubicBezTo>
                  <a:cubicBezTo>
                    <a:pt x="233448" y="544255"/>
                    <a:pt x="243860" y="532751"/>
                    <a:pt x="247650" y="530225"/>
                  </a:cubicBezTo>
                  <a:cubicBezTo>
                    <a:pt x="250435" y="528369"/>
                    <a:pt x="254182" y="528547"/>
                    <a:pt x="257175" y="527050"/>
                  </a:cubicBezTo>
                  <a:cubicBezTo>
                    <a:pt x="260588" y="525343"/>
                    <a:pt x="263287" y="522407"/>
                    <a:pt x="266700" y="520700"/>
                  </a:cubicBezTo>
                  <a:cubicBezTo>
                    <a:pt x="269693" y="519203"/>
                    <a:pt x="273299" y="519150"/>
                    <a:pt x="276225" y="517525"/>
                  </a:cubicBezTo>
                  <a:cubicBezTo>
                    <a:pt x="282896" y="513819"/>
                    <a:pt x="295275" y="504825"/>
                    <a:pt x="295275" y="504825"/>
                  </a:cubicBezTo>
                  <a:lnTo>
                    <a:pt x="301625" y="485775"/>
                  </a:lnTo>
                  <a:lnTo>
                    <a:pt x="304800" y="476250"/>
                  </a:lnTo>
                  <a:cubicBezTo>
                    <a:pt x="305858" y="455083"/>
                    <a:pt x="303973" y="433562"/>
                    <a:pt x="307975" y="412750"/>
                  </a:cubicBezTo>
                  <a:cubicBezTo>
                    <a:pt x="309416" y="405256"/>
                    <a:pt x="316442" y="400050"/>
                    <a:pt x="320675" y="393700"/>
                  </a:cubicBezTo>
                  <a:cubicBezTo>
                    <a:pt x="329142" y="381000"/>
                    <a:pt x="323850" y="386292"/>
                    <a:pt x="336550" y="377825"/>
                  </a:cubicBezTo>
                  <a:cubicBezTo>
                    <a:pt x="337608" y="374650"/>
                    <a:pt x="337869" y="371085"/>
                    <a:pt x="339725" y="368300"/>
                  </a:cubicBezTo>
                  <a:cubicBezTo>
                    <a:pt x="349694" y="353346"/>
                    <a:pt x="348675" y="364832"/>
                    <a:pt x="355600" y="349250"/>
                  </a:cubicBezTo>
                  <a:cubicBezTo>
                    <a:pt x="358318" y="343133"/>
                    <a:pt x="359833" y="336550"/>
                    <a:pt x="361950" y="330200"/>
                  </a:cubicBezTo>
                  <a:lnTo>
                    <a:pt x="365125" y="320675"/>
                  </a:lnTo>
                  <a:cubicBezTo>
                    <a:pt x="364127" y="314685"/>
                    <a:pt x="361453" y="282575"/>
                    <a:pt x="349250" y="282575"/>
                  </a:cubicBezTo>
                  <a:lnTo>
                    <a:pt x="346075" y="282575"/>
                  </a:lnTo>
                  <a:lnTo>
                    <a:pt x="346075" y="282575"/>
                  </a:lnTo>
                  <a:cubicBezTo>
                    <a:pt x="343958" y="273050"/>
                    <a:pt x="340374" y="263736"/>
                    <a:pt x="339725" y="254000"/>
                  </a:cubicBezTo>
                  <a:cubicBezTo>
                    <a:pt x="339012" y="243311"/>
                    <a:pt x="346050" y="225499"/>
                    <a:pt x="349250" y="215900"/>
                  </a:cubicBezTo>
                  <a:lnTo>
                    <a:pt x="352425" y="206375"/>
                  </a:lnTo>
                  <a:cubicBezTo>
                    <a:pt x="353483" y="203200"/>
                    <a:pt x="354944" y="200132"/>
                    <a:pt x="355600" y="196850"/>
                  </a:cubicBezTo>
                  <a:cubicBezTo>
                    <a:pt x="357717" y="186267"/>
                    <a:pt x="360876" y="175839"/>
                    <a:pt x="361950" y="165100"/>
                  </a:cubicBezTo>
                  <a:cubicBezTo>
                    <a:pt x="363008" y="154517"/>
                    <a:pt x="363165" y="143804"/>
                    <a:pt x="365125" y="133350"/>
                  </a:cubicBezTo>
                  <a:cubicBezTo>
                    <a:pt x="366359" y="126771"/>
                    <a:pt x="365906" y="118013"/>
                    <a:pt x="371475" y="114300"/>
                  </a:cubicBezTo>
                  <a:lnTo>
                    <a:pt x="381000" y="107950"/>
                  </a:lnTo>
                  <a:cubicBezTo>
                    <a:pt x="385233" y="101600"/>
                    <a:pt x="391287" y="96140"/>
                    <a:pt x="393700" y="88900"/>
                  </a:cubicBezTo>
                  <a:cubicBezTo>
                    <a:pt x="402784" y="61648"/>
                    <a:pt x="388874" y="105027"/>
                    <a:pt x="400050" y="60325"/>
                  </a:cubicBezTo>
                  <a:cubicBezTo>
                    <a:pt x="401673" y="53831"/>
                    <a:pt x="404283" y="47625"/>
                    <a:pt x="406400" y="41275"/>
                  </a:cubicBezTo>
                  <a:lnTo>
                    <a:pt x="409575" y="31750"/>
                  </a:lnTo>
                  <a:cubicBezTo>
                    <a:pt x="410633" y="28575"/>
                    <a:pt x="410894" y="25010"/>
                    <a:pt x="412750" y="22225"/>
                  </a:cubicBezTo>
                  <a:cubicBezTo>
                    <a:pt x="420956" y="9915"/>
                    <a:pt x="417893" y="16320"/>
                    <a:pt x="422275" y="3175"/>
                  </a:cubicBezTo>
                  <a:cubicBezTo>
                    <a:pt x="408734" y="-1339"/>
                    <a:pt x="377296" y="529"/>
                    <a:pt x="368300" y="0"/>
                  </a:cubicBezTo>
                  <a:close/>
                </a:path>
              </a:pathLst>
            </a:custGeom>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92"/>
            </a:p>
          </p:txBody>
        </p:sp>
        <p:sp>
          <p:nvSpPr>
            <p:cNvPr id="86" name="Freeform 85">
              <a:extLst>
                <a:ext uri="{FF2B5EF4-FFF2-40B4-BE49-F238E27FC236}">
                  <a16:creationId xmlns:a16="http://schemas.microsoft.com/office/drawing/2014/main" id="{EA07ACF4-72DC-3C4F-B802-EE239EFC176D}"/>
                </a:ext>
              </a:extLst>
            </p:cNvPr>
            <p:cNvSpPr/>
            <p:nvPr/>
          </p:nvSpPr>
          <p:spPr>
            <a:xfrm>
              <a:off x="7123150" y="23824349"/>
              <a:ext cx="1127739" cy="1638301"/>
            </a:xfrm>
            <a:custGeom>
              <a:avLst/>
              <a:gdLst>
                <a:gd name="connsiteX0" fmla="*/ 1102339 w 1127739"/>
                <a:gd name="connsiteY0" fmla="*/ 1638300 h 1638300"/>
                <a:gd name="connsiteX1" fmla="*/ 1102339 w 1127739"/>
                <a:gd name="connsiteY1" fmla="*/ 1638300 h 1638300"/>
                <a:gd name="connsiteX2" fmla="*/ 1108689 w 1127739"/>
                <a:gd name="connsiteY2" fmla="*/ 1609725 h 1638300"/>
                <a:gd name="connsiteX3" fmla="*/ 1115039 w 1127739"/>
                <a:gd name="connsiteY3" fmla="*/ 1600200 h 1638300"/>
                <a:gd name="connsiteX4" fmla="*/ 1108689 w 1127739"/>
                <a:gd name="connsiteY4" fmla="*/ 1546225 h 1638300"/>
                <a:gd name="connsiteX5" fmla="*/ 1111864 w 1127739"/>
                <a:gd name="connsiteY5" fmla="*/ 1514475 h 1638300"/>
                <a:gd name="connsiteX6" fmla="*/ 1118214 w 1127739"/>
                <a:gd name="connsiteY6" fmla="*/ 1495425 h 1638300"/>
                <a:gd name="connsiteX7" fmla="*/ 1121389 w 1127739"/>
                <a:gd name="connsiteY7" fmla="*/ 1485900 h 1638300"/>
                <a:gd name="connsiteX8" fmla="*/ 1127739 w 1127739"/>
                <a:gd name="connsiteY8" fmla="*/ 1447800 h 1638300"/>
                <a:gd name="connsiteX9" fmla="*/ 1124564 w 1127739"/>
                <a:gd name="connsiteY9" fmla="*/ 1419225 h 1638300"/>
                <a:gd name="connsiteX10" fmla="*/ 1121389 w 1127739"/>
                <a:gd name="connsiteY10" fmla="*/ 1409700 h 1638300"/>
                <a:gd name="connsiteX11" fmla="*/ 1102339 w 1127739"/>
                <a:gd name="connsiteY11" fmla="*/ 1397000 h 1638300"/>
                <a:gd name="connsiteX12" fmla="*/ 1092814 w 1127739"/>
                <a:gd name="connsiteY12" fmla="*/ 1362075 h 1638300"/>
                <a:gd name="connsiteX13" fmla="*/ 1089639 w 1127739"/>
                <a:gd name="connsiteY13" fmla="*/ 1352550 h 1638300"/>
                <a:gd name="connsiteX14" fmla="*/ 1080114 w 1127739"/>
                <a:gd name="connsiteY14" fmla="*/ 1349375 h 1638300"/>
                <a:gd name="connsiteX15" fmla="*/ 1032489 w 1127739"/>
                <a:gd name="connsiteY15" fmla="*/ 1365250 h 1638300"/>
                <a:gd name="connsiteX16" fmla="*/ 1032489 w 1127739"/>
                <a:gd name="connsiteY16" fmla="*/ 1365250 h 1638300"/>
                <a:gd name="connsiteX17" fmla="*/ 1013439 w 1127739"/>
                <a:gd name="connsiteY17" fmla="*/ 1371600 h 1638300"/>
                <a:gd name="connsiteX18" fmla="*/ 1003914 w 1127739"/>
                <a:gd name="connsiteY18" fmla="*/ 1374775 h 1638300"/>
                <a:gd name="connsiteX19" fmla="*/ 981689 w 1127739"/>
                <a:gd name="connsiteY19" fmla="*/ 1371600 h 1638300"/>
                <a:gd name="connsiteX20" fmla="*/ 962639 w 1127739"/>
                <a:gd name="connsiteY20" fmla="*/ 1365250 h 1638300"/>
                <a:gd name="connsiteX21" fmla="*/ 953114 w 1127739"/>
                <a:gd name="connsiteY21" fmla="*/ 1362075 h 1638300"/>
                <a:gd name="connsiteX22" fmla="*/ 937239 w 1127739"/>
                <a:gd name="connsiteY22" fmla="*/ 1358900 h 1638300"/>
                <a:gd name="connsiteX23" fmla="*/ 918189 w 1127739"/>
                <a:gd name="connsiteY23" fmla="*/ 1352550 h 1638300"/>
                <a:gd name="connsiteX24" fmla="*/ 905489 w 1127739"/>
                <a:gd name="connsiteY24" fmla="*/ 1349375 h 1638300"/>
                <a:gd name="connsiteX25" fmla="*/ 886439 w 1127739"/>
                <a:gd name="connsiteY25" fmla="*/ 1343025 h 1638300"/>
                <a:gd name="connsiteX26" fmla="*/ 876914 w 1127739"/>
                <a:gd name="connsiteY26" fmla="*/ 1339850 h 1638300"/>
                <a:gd name="connsiteX27" fmla="*/ 857864 w 1127739"/>
                <a:gd name="connsiteY27" fmla="*/ 1327150 h 1638300"/>
                <a:gd name="connsiteX28" fmla="*/ 848339 w 1127739"/>
                <a:gd name="connsiteY28" fmla="*/ 1320800 h 1638300"/>
                <a:gd name="connsiteX29" fmla="*/ 845164 w 1127739"/>
                <a:gd name="connsiteY29" fmla="*/ 1311275 h 1638300"/>
                <a:gd name="connsiteX30" fmla="*/ 832464 w 1127739"/>
                <a:gd name="connsiteY30" fmla="*/ 1292225 h 1638300"/>
                <a:gd name="connsiteX31" fmla="*/ 829289 w 1127739"/>
                <a:gd name="connsiteY31" fmla="*/ 1282700 h 1638300"/>
                <a:gd name="connsiteX32" fmla="*/ 826114 w 1127739"/>
                <a:gd name="connsiteY32" fmla="*/ 1228725 h 1638300"/>
                <a:gd name="connsiteX33" fmla="*/ 807064 w 1127739"/>
                <a:gd name="connsiteY33" fmla="*/ 1225550 h 1638300"/>
                <a:gd name="connsiteX34" fmla="*/ 784839 w 1127739"/>
                <a:gd name="connsiteY34" fmla="*/ 1219200 h 1638300"/>
                <a:gd name="connsiteX35" fmla="*/ 784839 w 1127739"/>
                <a:gd name="connsiteY35" fmla="*/ 1219200 h 1638300"/>
                <a:gd name="connsiteX36" fmla="*/ 762614 w 1127739"/>
                <a:gd name="connsiteY36" fmla="*/ 1203325 h 1638300"/>
                <a:gd name="connsiteX37" fmla="*/ 759439 w 1127739"/>
                <a:gd name="connsiteY37" fmla="*/ 1193800 h 1638300"/>
                <a:gd name="connsiteX38" fmla="*/ 753089 w 1127739"/>
                <a:gd name="connsiteY38" fmla="*/ 1184275 h 1638300"/>
                <a:gd name="connsiteX39" fmla="*/ 749914 w 1127739"/>
                <a:gd name="connsiteY39" fmla="*/ 1174750 h 1638300"/>
                <a:gd name="connsiteX40" fmla="*/ 743564 w 1127739"/>
                <a:gd name="connsiteY40" fmla="*/ 1165225 h 1638300"/>
                <a:gd name="connsiteX41" fmla="*/ 740389 w 1127739"/>
                <a:gd name="connsiteY41" fmla="*/ 1155700 h 1638300"/>
                <a:gd name="connsiteX42" fmla="*/ 727689 w 1127739"/>
                <a:gd name="connsiteY42" fmla="*/ 1136650 h 1638300"/>
                <a:gd name="connsiteX43" fmla="*/ 721339 w 1127739"/>
                <a:gd name="connsiteY43" fmla="*/ 1127125 h 1638300"/>
                <a:gd name="connsiteX44" fmla="*/ 714989 w 1127739"/>
                <a:gd name="connsiteY44" fmla="*/ 1117600 h 1638300"/>
                <a:gd name="connsiteX45" fmla="*/ 711814 w 1127739"/>
                <a:gd name="connsiteY45" fmla="*/ 1108075 h 1638300"/>
                <a:gd name="connsiteX46" fmla="*/ 699114 w 1127739"/>
                <a:gd name="connsiteY46" fmla="*/ 1089025 h 1638300"/>
                <a:gd name="connsiteX47" fmla="*/ 692764 w 1127739"/>
                <a:gd name="connsiteY47" fmla="*/ 1079500 h 1638300"/>
                <a:gd name="connsiteX48" fmla="*/ 686414 w 1127739"/>
                <a:gd name="connsiteY48" fmla="*/ 1060450 h 1638300"/>
                <a:gd name="connsiteX49" fmla="*/ 683239 w 1127739"/>
                <a:gd name="connsiteY49" fmla="*/ 1050925 h 1638300"/>
                <a:gd name="connsiteX50" fmla="*/ 686414 w 1127739"/>
                <a:gd name="connsiteY50" fmla="*/ 1031875 h 1638300"/>
                <a:gd name="connsiteX51" fmla="*/ 702289 w 1127739"/>
                <a:gd name="connsiteY51" fmla="*/ 1016000 h 1638300"/>
                <a:gd name="connsiteX52" fmla="*/ 718164 w 1127739"/>
                <a:gd name="connsiteY52" fmla="*/ 1012825 h 1638300"/>
                <a:gd name="connsiteX53" fmla="*/ 740389 w 1127739"/>
                <a:gd name="connsiteY53" fmla="*/ 1009650 h 1638300"/>
                <a:gd name="connsiteX54" fmla="*/ 753089 w 1127739"/>
                <a:gd name="connsiteY54" fmla="*/ 1006475 h 1638300"/>
                <a:gd name="connsiteX55" fmla="*/ 756264 w 1127739"/>
                <a:gd name="connsiteY55" fmla="*/ 962025 h 1638300"/>
                <a:gd name="connsiteX56" fmla="*/ 749914 w 1127739"/>
                <a:gd name="connsiteY56" fmla="*/ 952500 h 1638300"/>
                <a:gd name="connsiteX57" fmla="*/ 740389 w 1127739"/>
                <a:gd name="connsiteY57" fmla="*/ 946150 h 1638300"/>
                <a:gd name="connsiteX58" fmla="*/ 727689 w 1127739"/>
                <a:gd name="connsiteY58" fmla="*/ 927100 h 1638300"/>
                <a:gd name="connsiteX59" fmla="*/ 721339 w 1127739"/>
                <a:gd name="connsiteY59" fmla="*/ 882650 h 1638300"/>
                <a:gd name="connsiteX60" fmla="*/ 724514 w 1127739"/>
                <a:gd name="connsiteY60" fmla="*/ 869950 h 1638300"/>
                <a:gd name="connsiteX61" fmla="*/ 727689 w 1127739"/>
                <a:gd name="connsiteY61" fmla="*/ 838200 h 1638300"/>
                <a:gd name="connsiteX62" fmla="*/ 708639 w 1127739"/>
                <a:gd name="connsiteY62" fmla="*/ 835025 h 1638300"/>
                <a:gd name="connsiteX63" fmla="*/ 708639 w 1127739"/>
                <a:gd name="connsiteY63" fmla="*/ 835025 h 1638300"/>
                <a:gd name="connsiteX64" fmla="*/ 708639 w 1127739"/>
                <a:gd name="connsiteY64" fmla="*/ 730250 h 1638300"/>
                <a:gd name="connsiteX65" fmla="*/ 714989 w 1127739"/>
                <a:gd name="connsiteY65" fmla="*/ 698500 h 1638300"/>
                <a:gd name="connsiteX66" fmla="*/ 718164 w 1127739"/>
                <a:gd name="connsiteY66" fmla="*/ 688975 h 1638300"/>
                <a:gd name="connsiteX67" fmla="*/ 727689 w 1127739"/>
                <a:gd name="connsiteY67" fmla="*/ 641350 h 1638300"/>
                <a:gd name="connsiteX68" fmla="*/ 724514 w 1127739"/>
                <a:gd name="connsiteY68" fmla="*/ 622300 h 1638300"/>
                <a:gd name="connsiteX69" fmla="*/ 721339 w 1127739"/>
                <a:gd name="connsiteY69" fmla="*/ 612775 h 1638300"/>
                <a:gd name="connsiteX70" fmla="*/ 692764 w 1127739"/>
                <a:gd name="connsiteY70" fmla="*/ 596900 h 1638300"/>
                <a:gd name="connsiteX71" fmla="*/ 673714 w 1127739"/>
                <a:gd name="connsiteY71" fmla="*/ 587375 h 1638300"/>
                <a:gd name="connsiteX72" fmla="*/ 664189 w 1127739"/>
                <a:gd name="connsiteY72" fmla="*/ 549275 h 1638300"/>
                <a:gd name="connsiteX73" fmla="*/ 667364 w 1127739"/>
                <a:gd name="connsiteY73" fmla="*/ 517525 h 1638300"/>
                <a:gd name="connsiteX74" fmla="*/ 673714 w 1127739"/>
                <a:gd name="connsiteY74" fmla="*/ 508000 h 1638300"/>
                <a:gd name="connsiteX75" fmla="*/ 692764 w 1127739"/>
                <a:gd name="connsiteY75" fmla="*/ 495300 h 1638300"/>
                <a:gd name="connsiteX76" fmla="*/ 708639 w 1127739"/>
                <a:gd name="connsiteY76" fmla="*/ 466725 h 1638300"/>
                <a:gd name="connsiteX77" fmla="*/ 718164 w 1127739"/>
                <a:gd name="connsiteY77" fmla="*/ 457200 h 1638300"/>
                <a:gd name="connsiteX78" fmla="*/ 730864 w 1127739"/>
                <a:gd name="connsiteY78" fmla="*/ 438150 h 1638300"/>
                <a:gd name="connsiteX79" fmla="*/ 759439 w 1127739"/>
                <a:gd name="connsiteY79" fmla="*/ 412750 h 1638300"/>
                <a:gd name="connsiteX80" fmla="*/ 765789 w 1127739"/>
                <a:gd name="connsiteY80" fmla="*/ 403225 h 1638300"/>
                <a:gd name="connsiteX81" fmla="*/ 784839 w 1127739"/>
                <a:gd name="connsiteY81" fmla="*/ 390525 h 1638300"/>
                <a:gd name="connsiteX82" fmla="*/ 794364 w 1127739"/>
                <a:gd name="connsiteY82" fmla="*/ 384175 h 1638300"/>
                <a:gd name="connsiteX83" fmla="*/ 813414 w 1127739"/>
                <a:gd name="connsiteY83" fmla="*/ 368300 h 1638300"/>
                <a:gd name="connsiteX84" fmla="*/ 832464 w 1127739"/>
                <a:gd name="connsiteY84" fmla="*/ 352425 h 1638300"/>
                <a:gd name="connsiteX85" fmla="*/ 838814 w 1127739"/>
                <a:gd name="connsiteY85" fmla="*/ 342900 h 1638300"/>
                <a:gd name="connsiteX86" fmla="*/ 857864 w 1127739"/>
                <a:gd name="connsiteY86" fmla="*/ 330200 h 1638300"/>
                <a:gd name="connsiteX87" fmla="*/ 873739 w 1127739"/>
                <a:gd name="connsiteY87" fmla="*/ 317500 h 1638300"/>
                <a:gd name="connsiteX88" fmla="*/ 883264 w 1127739"/>
                <a:gd name="connsiteY88" fmla="*/ 307975 h 1638300"/>
                <a:gd name="connsiteX89" fmla="*/ 902314 w 1127739"/>
                <a:gd name="connsiteY89" fmla="*/ 295275 h 1638300"/>
                <a:gd name="connsiteX90" fmla="*/ 911839 w 1127739"/>
                <a:gd name="connsiteY90" fmla="*/ 269875 h 1638300"/>
                <a:gd name="connsiteX91" fmla="*/ 911839 w 1127739"/>
                <a:gd name="connsiteY91" fmla="*/ 269875 h 1638300"/>
                <a:gd name="connsiteX92" fmla="*/ 934064 w 1127739"/>
                <a:gd name="connsiteY92" fmla="*/ 254000 h 1638300"/>
                <a:gd name="connsiteX93" fmla="*/ 943589 w 1127739"/>
                <a:gd name="connsiteY93" fmla="*/ 250825 h 1638300"/>
                <a:gd name="connsiteX94" fmla="*/ 953114 w 1127739"/>
                <a:gd name="connsiteY94" fmla="*/ 244475 h 1638300"/>
                <a:gd name="connsiteX95" fmla="*/ 968989 w 1127739"/>
                <a:gd name="connsiteY95" fmla="*/ 228600 h 1638300"/>
                <a:gd name="connsiteX96" fmla="*/ 984864 w 1127739"/>
                <a:gd name="connsiteY96" fmla="*/ 212725 h 1638300"/>
                <a:gd name="connsiteX97" fmla="*/ 1000739 w 1127739"/>
                <a:gd name="connsiteY97" fmla="*/ 196850 h 1638300"/>
                <a:gd name="connsiteX98" fmla="*/ 1007089 w 1127739"/>
                <a:gd name="connsiteY98" fmla="*/ 187325 h 1638300"/>
                <a:gd name="connsiteX99" fmla="*/ 1016614 w 1127739"/>
                <a:gd name="connsiteY99" fmla="*/ 177800 h 1638300"/>
                <a:gd name="connsiteX100" fmla="*/ 1032489 w 1127739"/>
                <a:gd name="connsiteY100" fmla="*/ 161925 h 1638300"/>
                <a:gd name="connsiteX101" fmla="*/ 1045189 w 1127739"/>
                <a:gd name="connsiteY101" fmla="*/ 142875 h 1638300"/>
                <a:gd name="connsiteX102" fmla="*/ 1051539 w 1127739"/>
                <a:gd name="connsiteY102" fmla="*/ 133350 h 1638300"/>
                <a:gd name="connsiteX103" fmla="*/ 1054714 w 1127739"/>
                <a:gd name="connsiteY103" fmla="*/ 123825 h 1638300"/>
                <a:gd name="connsiteX104" fmla="*/ 1051539 w 1127739"/>
                <a:gd name="connsiteY104" fmla="*/ 88900 h 1638300"/>
                <a:gd name="connsiteX105" fmla="*/ 1032489 w 1127739"/>
                <a:gd name="connsiteY105" fmla="*/ 76200 h 1638300"/>
                <a:gd name="connsiteX106" fmla="*/ 1026139 w 1127739"/>
                <a:gd name="connsiteY106" fmla="*/ 66675 h 1638300"/>
                <a:gd name="connsiteX107" fmla="*/ 1013439 w 1127739"/>
                <a:gd name="connsiteY107" fmla="*/ 63500 h 1638300"/>
                <a:gd name="connsiteX108" fmla="*/ 984864 w 1127739"/>
                <a:gd name="connsiteY108" fmla="*/ 50800 h 1638300"/>
                <a:gd name="connsiteX109" fmla="*/ 978514 w 1127739"/>
                <a:gd name="connsiteY109" fmla="*/ 41275 h 1638300"/>
                <a:gd name="connsiteX110" fmla="*/ 968989 w 1127739"/>
                <a:gd name="connsiteY110" fmla="*/ 34925 h 1638300"/>
                <a:gd name="connsiteX111" fmla="*/ 959464 w 1127739"/>
                <a:gd name="connsiteY111" fmla="*/ 25400 h 1638300"/>
                <a:gd name="connsiteX112" fmla="*/ 949939 w 1127739"/>
                <a:gd name="connsiteY112" fmla="*/ 6350 h 1638300"/>
                <a:gd name="connsiteX113" fmla="*/ 930889 w 1127739"/>
                <a:gd name="connsiteY113" fmla="*/ 0 h 1638300"/>
                <a:gd name="connsiteX114" fmla="*/ 921364 w 1127739"/>
                <a:gd name="connsiteY114" fmla="*/ 3175 h 1638300"/>
                <a:gd name="connsiteX115" fmla="*/ 911839 w 1127739"/>
                <a:gd name="connsiteY115" fmla="*/ 41275 h 1638300"/>
                <a:gd name="connsiteX116" fmla="*/ 895964 w 1127739"/>
                <a:gd name="connsiteY116" fmla="*/ 73025 h 1638300"/>
                <a:gd name="connsiteX117" fmla="*/ 886439 w 1127739"/>
                <a:gd name="connsiteY117" fmla="*/ 79375 h 1638300"/>
                <a:gd name="connsiteX118" fmla="*/ 876914 w 1127739"/>
                <a:gd name="connsiteY118" fmla="*/ 73025 h 1638300"/>
                <a:gd name="connsiteX119" fmla="*/ 864214 w 1127739"/>
                <a:gd name="connsiteY119" fmla="*/ 34925 h 1638300"/>
                <a:gd name="connsiteX120" fmla="*/ 851514 w 1127739"/>
                <a:gd name="connsiteY120" fmla="*/ 38100 h 1638300"/>
                <a:gd name="connsiteX121" fmla="*/ 838814 w 1127739"/>
                <a:gd name="connsiteY121" fmla="*/ 66675 h 1638300"/>
                <a:gd name="connsiteX122" fmla="*/ 826114 w 1127739"/>
                <a:gd name="connsiteY122" fmla="*/ 85725 h 1638300"/>
                <a:gd name="connsiteX123" fmla="*/ 810239 w 1127739"/>
                <a:gd name="connsiteY123" fmla="*/ 114300 h 1638300"/>
                <a:gd name="connsiteX124" fmla="*/ 803889 w 1127739"/>
                <a:gd name="connsiteY124" fmla="*/ 123825 h 1638300"/>
                <a:gd name="connsiteX125" fmla="*/ 794364 w 1127739"/>
                <a:gd name="connsiteY125" fmla="*/ 142875 h 1638300"/>
                <a:gd name="connsiteX126" fmla="*/ 784839 w 1127739"/>
                <a:gd name="connsiteY126" fmla="*/ 152400 h 1638300"/>
                <a:gd name="connsiteX127" fmla="*/ 772139 w 1127739"/>
                <a:gd name="connsiteY127" fmla="*/ 171450 h 1638300"/>
                <a:gd name="connsiteX128" fmla="*/ 768964 w 1127739"/>
                <a:gd name="connsiteY128" fmla="*/ 180975 h 1638300"/>
                <a:gd name="connsiteX129" fmla="*/ 759439 w 1127739"/>
                <a:gd name="connsiteY129" fmla="*/ 187325 h 1638300"/>
                <a:gd name="connsiteX130" fmla="*/ 743564 w 1127739"/>
                <a:gd name="connsiteY130" fmla="*/ 209550 h 1638300"/>
                <a:gd name="connsiteX131" fmla="*/ 740389 w 1127739"/>
                <a:gd name="connsiteY131" fmla="*/ 219075 h 1638300"/>
                <a:gd name="connsiteX132" fmla="*/ 737214 w 1127739"/>
                <a:gd name="connsiteY132" fmla="*/ 254000 h 1638300"/>
                <a:gd name="connsiteX133" fmla="*/ 734039 w 1127739"/>
                <a:gd name="connsiteY133" fmla="*/ 263525 h 1638300"/>
                <a:gd name="connsiteX134" fmla="*/ 724514 w 1127739"/>
                <a:gd name="connsiteY134" fmla="*/ 269875 h 1638300"/>
                <a:gd name="connsiteX135" fmla="*/ 721339 w 1127739"/>
                <a:gd name="connsiteY135" fmla="*/ 279400 h 1638300"/>
                <a:gd name="connsiteX136" fmla="*/ 695939 w 1127739"/>
                <a:gd name="connsiteY136" fmla="*/ 301625 h 1638300"/>
                <a:gd name="connsiteX137" fmla="*/ 686414 w 1127739"/>
                <a:gd name="connsiteY137" fmla="*/ 307975 h 1638300"/>
                <a:gd name="connsiteX138" fmla="*/ 676889 w 1127739"/>
                <a:gd name="connsiteY138" fmla="*/ 314325 h 1638300"/>
                <a:gd name="connsiteX139" fmla="*/ 657839 w 1127739"/>
                <a:gd name="connsiteY139" fmla="*/ 320675 h 1638300"/>
                <a:gd name="connsiteX140" fmla="*/ 648314 w 1127739"/>
                <a:gd name="connsiteY140" fmla="*/ 327025 h 1638300"/>
                <a:gd name="connsiteX141" fmla="*/ 629264 w 1127739"/>
                <a:gd name="connsiteY141" fmla="*/ 333375 h 1638300"/>
                <a:gd name="connsiteX142" fmla="*/ 619739 w 1127739"/>
                <a:gd name="connsiteY142" fmla="*/ 323850 h 1638300"/>
                <a:gd name="connsiteX143" fmla="*/ 619739 w 1127739"/>
                <a:gd name="connsiteY143" fmla="*/ 323850 h 1638300"/>
                <a:gd name="connsiteX144" fmla="*/ 613389 w 1127739"/>
                <a:gd name="connsiteY144" fmla="*/ 352425 h 1638300"/>
                <a:gd name="connsiteX145" fmla="*/ 607039 w 1127739"/>
                <a:gd name="connsiteY145" fmla="*/ 361950 h 1638300"/>
                <a:gd name="connsiteX146" fmla="*/ 591164 w 1127739"/>
                <a:gd name="connsiteY146" fmla="*/ 387350 h 1638300"/>
                <a:gd name="connsiteX147" fmla="*/ 584814 w 1127739"/>
                <a:gd name="connsiteY147" fmla="*/ 406400 h 1638300"/>
                <a:gd name="connsiteX148" fmla="*/ 581639 w 1127739"/>
                <a:gd name="connsiteY148" fmla="*/ 415925 h 1638300"/>
                <a:gd name="connsiteX149" fmla="*/ 572114 w 1127739"/>
                <a:gd name="connsiteY149" fmla="*/ 447675 h 1638300"/>
                <a:gd name="connsiteX150" fmla="*/ 568939 w 1127739"/>
                <a:gd name="connsiteY150" fmla="*/ 457200 h 1638300"/>
                <a:gd name="connsiteX151" fmla="*/ 565764 w 1127739"/>
                <a:gd name="connsiteY151" fmla="*/ 466725 h 1638300"/>
                <a:gd name="connsiteX152" fmla="*/ 568939 w 1127739"/>
                <a:gd name="connsiteY152" fmla="*/ 520700 h 1638300"/>
                <a:gd name="connsiteX153" fmla="*/ 575289 w 1127739"/>
                <a:gd name="connsiteY153" fmla="*/ 539750 h 1638300"/>
                <a:gd name="connsiteX154" fmla="*/ 591164 w 1127739"/>
                <a:gd name="connsiteY154" fmla="*/ 568325 h 1638300"/>
                <a:gd name="connsiteX155" fmla="*/ 597514 w 1127739"/>
                <a:gd name="connsiteY155" fmla="*/ 577850 h 1638300"/>
                <a:gd name="connsiteX156" fmla="*/ 603864 w 1127739"/>
                <a:gd name="connsiteY156" fmla="*/ 587375 h 1638300"/>
                <a:gd name="connsiteX157" fmla="*/ 610214 w 1127739"/>
                <a:gd name="connsiteY157" fmla="*/ 606425 h 1638300"/>
                <a:gd name="connsiteX158" fmla="*/ 613389 w 1127739"/>
                <a:gd name="connsiteY158" fmla="*/ 615950 h 1638300"/>
                <a:gd name="connsiteX159" fmla="*/ 610214 w 1127739"/>
                <a:gd name="connsiteY159" fmla="*/ 641350 h 1638300"/>
                <a:gd name="connsiteX160" fmla="*/ 607039 w 1127739"/>
                <a:gd name="connsiteY160" fmla="*/ 650875 h 1638300"/>
                <a:gd name="connsiteX161" fmla="*/ 600689 w 1127739"/>
                <a:gd name="connsiteY161" fmla="*/ 685800 h 1638300"/>
                <a:gd name="connsiteX162" fmla="*/ 603864 w 1127739"/>
                <a:gd name="connsiteY162" fmla="*/ 749300 h 1638300"/>
                <a:gd name="connsiteX163" fmla="*/ 613389 w 1127739"/>
                <a:gd name="connsiteY163" fmla="*/ 784225 h 1638300"/>
                <a:gd name="connsiteX164" fmla="*/ 622914 w 1127739"/>
                <a:gd name="connsiteY164" fmla="*/ 803275 h 1638300"/>
                <a:gd name="connsiteX165" fmla="*/ 619739 w 1127739"/>
                <a:gd name="connsiteY165" fmla="*/ 815975 h 1638300"/>
                <a:gd name="connsiteX166" fmla="*/ 619739 w 1127739"/>
                <a:gd name="connsiteY166" fmla="*/ 815975 h 1638300"/>
                <a:gd name="connsiteX167" fmla="*/ 616564 w 1127739"/>
                <a:gd name="connsiteY167" fmla="*/ 844550 h 1638300"/>
                <a:gd name="connsiteX168" fmla="*/ 607039 w 1127739"/>
                <a:gd name="connsiteY168" fmla="*/ 854075 h 1638300"/>
                <a:gd name="connsiteX169" fmla="*/ 600689 w 1127739"/>
                <a:gd name="connsiteY169" fmla="*/ 863600 h 1638300"/>
                <a:gd name="connsiteX170" fmla="*/ 591164 w 1127739"/>
                <a:gd name="connsiteY170" fmla="*/ 873125 h 1638300"/>
                <a:gd name="connsiteX171" fmla="*/ 584814 w 1127739"/>
                <a:gd name="connsiteY171" fmla="*/ 882650 h 1638300"/>
                <a:gd name="connsiteX172" fmla="*/ 575289 w 1127739"/>
                <a:gd name="connsiteY172" fmla="*/ 889000 h 1638300"/>
                <a:gd name="connsiteX173" fmla="*/ 549889 w 1127739"/>
                <a:gd name="connsiteY173" fmla="*/ 904875 h 1638300"/>
                <a:gd name="connsiteX174" fmla="*/ 530839 w 1127739"/>
                <a:gd name="connsiteY174" fmla="*/ 914400 h 1638300"/>
                <a:gd name="connsiteX175" fmla="*/ 521314 w 1127739"/>
                <a:gd name="connsiteY175" fmla="*/ 920750 h 1638300"/>
                <a:gd name="connsiteX176" fmla="*/ 511789 w 1127739"/>
                <a:gd name="connsiteY176" fmla="*/ 923925 h 1638300"/>
                <a:gd name="connsiteX177" fmla="*/ 502264 w 1127739"/>
                <a:gd name="connsiteY177" fmla="*/ 930275 h 1638300"/>
                <a:gd name="connsiteX178" fmla="*/ 483214 w 1127739"/>
                <a:gd name="connsiteY178" fmla="*/ 936625 h 1638300"/>
                <a:gd name="connsiteX179" fmla="*/ 473689 w 1127739"/>
                <a:gd name="connsiteY179" fmla="*/ 942975 h 1638300"/>
                <a:gd name="connsiteX180" fmla="*/ 464164 w 1127739"/>
                <a:gd name="connsiteY180" fmla="*/ 946150 h 1638300"/>
                <a:gd name="connsiteX181" fmla="*/ 426064 w 1127739"/>
                <a:gd name="connsiteY181" fmla="*/ 965200 h 1638300"/>
                <a:gd name="connsiteX182" fmla="*/ 416539 w 1127739"/>
                <a:gd name="connsiteY182" fmla="*/ 968375 h 1638300"/>
                <a:gd name="connsiteX183" fmla="*/ 407014 w 1127739"/>
                <a:gd name="connsiteY183" fmla="*/ 971550 h 1638300"/>
                <a:gd name="connsiteX184" fmla="*/ 362564 w 1127739"/>
                <a:gd name="connsiteY184" fmla="*/ 965200 h 1638300"/>
                <a:gd name="connsiteX185" fmla="*/ 353039 w 1127739"/>
                <a:gd name="connsiteY185" fmla="*/ 958850 h 1638300"/>
                <a:gd name="connsiteX186" fmla="*/ 330814 w 1127739"/>
                <a:gd name="connsiteY186" fmla="*/ 933450 h 1638300"/>
                <a:gd name="connsiteX187" fmla="*/ 314939 w 1127739"/>
                <a:gd name="connsiteY187" fmla="*/ 917575 h 1638300"/>
                <a:gd name="connsiteX188" fmla="*/ 308589 w 1127739"/>
                <a:gd name="connsiteY188" fmla="*/ 908050 h 1638300"/>
                <a:gd name="connsiteX189" fmla="*/ 299064 w 1127739"/>
                <a:gd name="connsiteY189" fmla="*/ 904875 h 1638300"/>
                <a:gd name="connsiteX190" fmla="*/ 280014 w 1127739"/>
                <a:gd name="connsiteY190" fmla="*/ 892175 h 1638300"/>
                <a:gd name="connsiteX191" fmla="*/ 273664 w 1127739"/>
                <a:gd name="connsiteY191" fmla="*/ 882650 h 1638300"/>
                <a:gd name="connsiteX192" fmla="*/ 254614 w 1127739"/>
                <a:gd name="connsiteY192" fmla="*/ 869950 h 1638300"/>
                <a:gd name="connsiteX193" fmla="*/ 248264 w 1127739"/>
                <a:gd name="connsiteY193" fmla="*/ 860425 h 1638300"/>
                <a:gd name="connsiteX194" fmla="*/ 216514 w 1127739"/>
                <a:gd name="connsiteY194" fmla="*/ 822325 h 1638300"/>
                <a:gd name="connsiteX195" fmla="*/ 206989 w 1127739"/>
                <a:gd name="connsiteY195" fmla="*/ 793750 h 1638300"/>
                <a:gd name="connsiteX196" fmla="*/ 203814 w 1127739"/>
                <a:gd name="connsiteY196" fmla="*/ 784225 h 1638300"/>
                <a:gd name="connsiteX197" fmla="*/ 194289 w 1127739"/>
                <a:gd name="connsiteY197" fmla="*/ 777875 h 1638300"/>
                <a:gd name="connsiteX198" fmla="*/ 181589 w 1127739"/>
                <a:gd name="connsiteY198" fmla="*/ 739775 h 1638300"/>
                <a:gd name="connsiteX199" fmla="*/ 178414 w 1127739"/>
                <a:gd name="connsiteY199" fmla="*/ 730250 h 1638300"/>
                <a:gd name="connsiteX200" fmla="*/ 172064 w 1127739"/>
                <a:gd name="connsiteY200" fmla="*/ 720725 h 1638300"/>
                <a:gd name="connsiteX201" fmla="*/ 159364 w 1127739"/>
                <a:gd name="connsiteY201" fmla="*/ 692150 h 1638300"/>
                <a:gd name="connsiteX202" fmla="*/ 149839 w 1127739"/>
                <a:gd name="connsiteY202" fmla="*/ 685800 h 1638300"/>
                <a:gd name="connsiteX203" fmla="*/ 118089 w 1127739"/>
                <a:gd name="connsiteY203" fmla="*/ 647700 h 1638300"/>
                <a:gd name="connsiteX204" fmla="*/ 111739 w 1127739"/>
                <a:gd name="connsiteY204" fmla="*/ 638175 h 1638300"/>
                <a:gd name="connsiteX205" fmla="*/ 102214 w 1127739"/>
                <a:gd name="connsiteY205" fmla="*/ 609600 h 1638300"/>
                <a:gd name="connsiteX206" fmla="*/ 99039 w 1127739"/>
                <a:gd name="connsiteY206" fmla="*/ 600075 h 1638300"/>
                <a:gd name="connsiteX207" fmla="*/ 86339 w 1127739"/>
                <a:gd name="connsiteY207" fmla="*/ 581025 h 1638300"/>
                <a:gd name="connsiteX208" fmla="*/ 79989 w 1127739"/>
                <a:gd name="connsiteY208" fmla="*/ 568325 h 1638300"/>
                <a:gd name="connsiteX209" fmla="*/ 70464 w 1127739"/>
                <a:gd name="connsiteY209" fmla="*/ 558800 h 1638300"/>
                <a:gd name="connsiteX210" fmla="*/ 45064 w 1127739"/>
                <a:gd name="connsiteY210" fmla="*/ 536575 h 1638300"/>
                <a:gd name="connsiteX211" fmla="*/ 26014 w 1127739"/>
                <a:gd name="connsiteY211" fmla="*/ 514350 h 1638300"/>
                <a:gd name="connsiteX212" fmla="*/ 26014 w 1127739"/>
                <a:gd name="connsiteY212" fmla="*/ 514350 h 1638300"/>
                <a:gd name="connsiteX213" fmla="*/ 10139 w 1127739"/>
                <a:gd name="connsiteY213" fmla="*/ 492125 h 1638300"/>
                <a:gd name="connsiteX214" fmla="*/ 614 w 1127739"/>
                <a:gd name="connsiteY214" fmla="*/ 485775 h 1638300"/>
                <a:gd name="connsiteX215" fmla="*/ 6964 w 1127739"/>
                <a:gd name="connsiteY215" fmla="*/ 495300 h 1638300"/>
                <a:gd name="connsiteX216" fmla="*/ 10139 w 1127739"/>
                <a:gd name="connsiteY216" fmla="*/ 536575 h 1638300"/>
                <a:gd name="connsiteX217" fmla="*/ 3789 w 1127739"/>
                <a:gd name="connsiteY217" fmla="*/ 698500 h 1638300"/>
                <a:gd name="connsiteX218" fmla="*/ 6964 w 1127739"/>
                <a:gd name="connsiteY218" fmla="*/ 777875 h 1638300"/>
                <a:gd name="connsiteX219" fmla="*/ 22839 w 1127739"/>
                <a:gd name="connsiteY219" fmla="*/ 806450 h 1638300"/>
                <a:gd name="connsiteX220" fmla="*/ 35539 w 1127739"/>
                <a:gd name="connsiteY220" fmla="*/ 825500 h 1638300"/>
                <a:gd name="connsiteX221" fmla="*/ 41889 w 1127739"/>
                <a:gd name="connsiteY221" fmla="*/ 835025 h 1638300"/>
                <a:gd name="connsiteX222" fmla="*/ 57764 w 1127739"/>
                <a:gd name="connsiteY222" fmla="*/ 863600 h 1638300"/>
                <a:gd name="connsiteX223" fmla="*/ 79989 w 1127739"/>
                <a:gd name="connsiteY223" fmla="*/ 869950 h 1638300"/>
                <a:gd name="connsiteX224" fmla="*/ 108564 w 1127739"/>
                <a:gd name="connsiteY224" fmla="*/ 885825 h 1638300"/>
                <a:gd name="connsiteX225" fmla="*/ 127614 w 1127739"/>
                <a:gd name="connsiteY225" fmla="*/ 895350 h 1638300"/>
                <a:gd name="connsiteX226" fmla="*/ 137139 w 1127739"/>
                <a:gd name="connsiteY226" fmla="*/ 901700 h 1638300"/>
                <a:gd name="connsiteX227" fmla="*/ 146664 w 1127739"/>
                <a:gd name="connsiteY227" fmla="*/ 904875 h 1638300"/>
                <a:gd name="connsiteX228" fmla="*/ 165714 w 1127739"/>
                <a:gd name="connsiteY228" fmla="*/ 917575 h 1638300"/>
                <a:gd name="connsiteX229" fmla="*/ 168889 w 1127739"/>
                <a:gd name="connsiteY229" fmla="*/ 927100 h 1638300"/>
                <a:gd name="connsiteX230" fmla="*/ 178414 w 1127739"/>
                <a:gd name="connsiteY230" fmla="*/ 933450 h 1638300"/>
                <a:gd name="connsiteX231" fmla="*/ 187939 w 1127739"/>
                <a:gd name="connsiteY231" fmla="*/ 942975 h 1638300"/>
                <a:gd name="connsiteX232" fmla="*/ 200639 w 1127739"/>
                <a:gd name="connsiteY232" fmla="*/ 962025 h 1638300"/>
                <a:gd name="connsiteX233" fmla="*/ 213339 w 1127739"/>
                <a:gd name="connsiteY233" fmla="*/ 981075 h 1638300"/>
                <a:gd name="connsiteX234" fmla="*/ 219689 w 1127739"/>
                <a:gd name="connsiteY234" fmla="*/ 990600 h 1638300"/>
                <a:gd name="connsiteX235" fmla="*/ 229214 w 1127739"/>
                <a:gd name="connsiteY235" fmla="*/ 1009650 h 1638300"/>
                <a:gd name="connsiteX236" fmla="*/ 232389 w 1127739"/>
                <a:gd name="connsiteY236" fmla="*/ 1019175 h 1638300"/>
                <a:gd name="connsiteX237" fmla="*/ 245089 w 1127739"/>
                <a:gd name="connsiteY237" fmla="*/ 1038225 h 1638300"/>
                <a:gd name="connsiteX238" fmla="*/ 251439 w 1127739"/>
                <a:gd name="connsiteY238" fmla="*/ 1047750 h 1638300"/>
                <a:gd name="connsiteX239" fmla="*/ 267314 w 1127739"/>
                <a:gd name="connsiteY239" fmla="*/ 1095375 h 1638300"/>
                <a:gd name="connsiteX240" fmla="*/ 270489 w 1127739"/>
                <a:gd name="connsiteY240" fmla="*/ 1104900 h 1638300"/>
                <a:gd name="connsiteX241" fmla="*/ 273664 w 1127739"/>
                <a:gd name="connsiteY241" fmla="*/ 1114425 h 1638300"/>
                <a:gd name="connsiteX242" fmla="*/ 270489 w 1127739"/>
                <a:gd name="connsiteY242" fmla="*/ 1143000 h 1638300"/>
                <a:gd name="connsiteX243" fmla="*/ 267314 w 1127739"/>
                <a:gd name="connsiteY243" fmla="*/ 1171575 h 1638300"/>
                <a:gd name="connsiteX244" fmla="*/ 260964 w 1127739"/>
                <a:gd name="connsiteY244" fmla="*/ 1181100 h 1638300"/>
                <a:gd name="connsiteX245" fmla="*/ 251439 w 1127739"/>
                <a:gd name="connsiteY245" fmla="*/ 1212850 h 1638300"/>
                <a:gd name="connsiteX246" fmla="*/ 248264 w 1127739"/>
                <a:gd name="connsiteY246" fmla="*/ 1266825 h 1638300"/>
                <a:gd name="connsiteX247" fmla="*/ 245089 w 1127739"/>
                <a:gd name="connsiteY247" fmla="*/ 1279525 h 1638300"/>
                <a:gd name="connsiteX248" fmla="*/ 241914 w 1127739"/>
                <a:gd name="connsiteY248" fmla="*/ 1289050 h 1638300"/>
                <a:gd name="connsiteX249" fmla="*/ 248264 w 1127739"/>
                <a:gd name="connsiteY249" fmla="*/ 1279525 h 1638300"/>
                <a:gd name="connsiteX250" fmla="*/ 267314 w 1127739"/>
                <a:gd name="connsiteY250" fmla="*/ 1260475 h 1638300"/>
                <a:gd name="connsiteX251" fmla="*/ 273664 w 1127739"/>
                <a:gd name="connsiteY251" fmla="*/ 1250950 h 1638300"/>
                <a:gd name="connsiteX252" fmla="*/ 283189 w 1127739"/>
                <a:gd name="connsiteY252" fmla="*/ 1247775 h 1638300"/>
                <a:gd name="connsiteX253" fmla="*/ 302239 w 1127739"/>
                <a:gd name="connsiteY253" fmla="*/ 1235075 h 1638300"/>
                <a:gd name="connsiteX254" fmla="*/ 311764 w 1127739"/>
                <a:gd name="connsiteY254" fmla="*/ 1231900 h 1638300"/>
                <a:gd name="connsiteX255" fmla="*/ 340339 w 1127739"/>
                <a:gd name="connsiteY255" fmla="*/ 1216025 h 1638300"/>
                <a:gd name="connsiteX256" fmla="*/ 359389 w 1127739"/>
                <a:gd name="connsiteY256" fmla="*/ 1219200 h 1638300"/>
                <a:gd name="connsiteX257" fmla="*/ 375264 w 1127739"/>
                <a:gd name="connsiteY257" fmla="*/ 1235075 h 1638300"/>
                <a:gd name="connsiteX258" fmla="*/ 384789 w 1127739"/>
                <a:gd name="connsiteY258" fmla="*/ 1238250 h 1638300"/>
                <a:gd name="connsiteX259" fmla="*/ 410189 w 1127739"/>
                <a:gd name="connsiteY259" fmla="*/ 1235075 h 1638300"/>
                <a:gd name="connsiteX260" fmla="*/ 419714 w 1127739"/>
                <a:gd name="connsiteY260" fmla="*/ 1231900 h 1638300"/>
                <a:gd name="connsiteX261" fmla="*/ 429239 w 1127739"/>
                <a:gd name="connsiteY261" fmla="*/ 1235075 h 1638300"/>
                <a:gd name="connsiteX262" fmla="*/ 435589 w 1127739"/>
                <a:gd name="connsiteY262" fmla="*/ 1244600 h 1638300"/>
                <a:gd name="connsiteX263" fmla="*/ 438764 w 1127739"/>
                <a:gd name="connsiteY263" fmla="*/ 1270000 h 1638300"/>
                <a:gd name="connsiteX264" fmla="*/ 441939 w 1127739"/>
                <a:gd name="connsiteY264" fmla="*/ 1279525 h 1638300"/>
                <a:gd name="connsiteX265" fmla="*/ 451464 w 1127739"/>
                <a:gd name="connsiteY265" fmla="*/ 1285875 h 1638300"/>
                <a:gd name="connsiteX266" fmla="*/ 464164 w 1127739"/>
                <a:gd name="connsiteY266" fmla="*/ 1304925 h 1638300"/>
                <a:gd name="connsiteX267" fmla="*/ 483214 w 1127739"/>
                <a:gd name="connsiteY267" fmla="*/ 1311275 h 1638300"/>
                <a:gd name="connsiteX268" fmla="*/ 492739 w 1127739"/>
                <a:gd name="connsiteY268" fmla="*/ 1317625 h 1638300"/>
                <a:gd name="connsiteX269" fmla="*/ 511789 w 1127739"/>
                <a:gd name="connsiteY269" fmla="*/ 1323975 h 1638300"/>
                <a:gd name="connsiteX270" fmla="*/ 521314 w 1127739"/>
                <a:gd name="connsiteY270" fmla="*/ 1327150 h 1638300"/>
                <a:gd name="connsiteX271" fmla="*/ 537189 w 1127739"/>
                <a:gd name="connsiteY271" fmla="*/ 1330325 h 1638300"/>
                <a:gd name="connsiteX272" fmla="*/ 556239 w 1127739"/>
                <a:gd name="connsiteY272" fmla="*/ 1336675 h 1638300"/>
                <a:gd name="connsiteX273" fmla="*/ 565764 w 1127739"/>
                <a:gd name="connsiteY273" fmla="*/ 1339850 h 1638300"/>
                <a:gd name="connsiteX274" fmla="*/ 575289 w 1127739"/>
                <a:gd name="connsiteY274" fmla="*/ 1346200 h 1638300"/>
                <a:gd name="connsiteX275" fmla="*/ 594339 w 1127739"/>
                <a:gd name="connsiteY275" fmla="*/ 1352550 h 1638300"/>
                <a:gd name="connsiteX276" fmla="*/ 603864 w 1127739"/>
                <a:gd name="connsiteY276" fmla="*/ 1355725 h 1638300"/>
                <a:gd name="connsiteX277" fmla="*/ 613389 w 1127739"/>
                <a:gd name="connsiteY277" fmla="*/ 1362075 h 1638300"/>
                <a:gd name="connsiteX278" fmla="*/ 641964 w 1127739"/>
                <a:gd name="connsiteY278" fmla="*/ 1374775 h 1638300"/>
                <a:gd name="connsiteX279" fmla="*/ 657839 w 1127739"/>
                <a:gd name="connsiteY279" fmla="*/ 1387475 h 1638300"/>
                <a:gd name="connsiteX280" fmla="*/ 664189 w 1127739"/>
                <a:gd name="connsiteY280" fmla="*/ 1397000 h 1638300"/>
                <a:gd name="connsiteX281" fmla="*/ 673714 w 1127739"/>
                <a:gd name="connsiteY281" fmla="*/ 1400175 h 1638300"/>
                <a:gd name="connsiteX282" fmla="*/ 692764 w 1127739"/>
                <a:gd name="connsiteY282" fmla="*/ 1412875 h 1638300"/>
                <a:gd name="connsiteX283" fmla="*/ 705464 w 1127739"/>
                <a:gd name="connsiteY283" fmla="*/ 1416050 h 1638300"/>
                <a:gd name="connsiteX284" fmla="*/ 714989 w 1127739"/>
                <a:gd name="connsiteY284" fmla="*/ 1419225 h 1638300"/>
                <a:gd name="connsiteX285" fmla="*/ 749914 w 1127739"/>
                <a:gd name="connsiteY285" fmla="*/ 1422400 h 1638300"/>
                <a:gd name="connsiteX286" fmla="*/ 772139 w 1127739"/>
                <a:gd name="connsiteY286" fmla="*/ 1428750 h 1638300"/>
                <a:gd name="connsiteX287" fmla="*/ 794364 w 1127739"/>
                <a:gd name="connsiteY287" fmla="*/ 1431925 h 1638300"/>
                <a:gd name="connsiteX288" fmla="*/ 803889 w 1127739"/>
                <a:gd name="connsiteY288" fmla="*/ 1441450 h 1638300"/>
                <a:gd name="connsiteX289" fmla="*/ 803889 w 1127739"/>
                <a:gd name="connsiteY289" fmla="*/ 1441450 h 1638300"/>
                <a:gd name="connsiteX290" fmla="*/ 800714 w 1127739"/>
                <a:gd name="connsiteY290" fmla="*/ 1479550 h 1638300"/>
                <a:gd name="connsiteX291" fmla="*/ 788014 w 1127739"/>
                <a:gd name="connsiteY291" fmla="*/ 1498600 h 1638300"/>
                <a:gd name="connsiteX292" fmla="*/ 794364 w 1127739"/>
                <a:gd name="connsiteY292" fmla="*/ 1508125 h 1638300"/>
                <a:gd name="connsiteX293" fmla="*/ 813414 w 1127739"/>
                <a:gd name="connsiteY293" fmla="*/ 1517650 h 1638300"/>
                <a:gd name="connsiteX294" fmla="*/ 930889 w 1127739"/>
                <a:gd name="connsiteY294" fmla="*/ 1520825 h 1638300"/>
                <a:gd name="connsiteX295" fmla="*/ 949939 w 1127739"/>
                <a:gd name="connsiteY295" fmla="*/ 1527175 h 1638300"/>
                <a:gd name="connsiteX296" fmla="*/ 968989 w 1127739"/>
                <a:gd name="connsiteY296" fmla="*/ 1539875 h 1638300"/>
                <a:gd name="connsiteX297" fmla="*/ 981689 w 1127739"/>
                <a:gd name="connsiteY297" fmla="*/ 1558925 h 1638300"/>
                <a:gd name="connsiteX298" fmla="*/ 1000739 w 1127739"/>
                <a:gd name="connsiteY298" fmla="*/ 1574800 h 1638300"/>
                <a:gd name="connsiteX299" fmla="*/ 1016614 w 1127739"/>
                <a:gd name="connsiteY299" fmla="*/ 1590675 h 1638300"/>
                <a:gd name="connsiteX300" fmla="*/ 1022964 w 1127739"/>
                <a:gd name="connsiteY300" fmla="*/ 1600200 h 1638300"/>
                <a:gd name="connsiteX301" fmla="*/ 1045189 w 1127739"/>
                <a:gd name="connsiteY301" fmla="*/ 1606550 h 1638300"/>
                <a:gd name="connsiteX302" fmla="*/ 1064239 w 1127739"/>
                <a:gd name="connsiteY302" fmla="*/ 1612900 h 1638300"/>
                <a:gd name="connsiteX303" fmla="*/ 1102339 w 1127739"/>
                <a:gd name="connsiteY303" fmla="*/ 1638300 h 163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Lst>
              <a:rect l="l" t="t" r="r" b="b"/>
              <a:pathLst>
                <a:path w="1127739" h="1638300">
                  <a:moveTo>
                    <a:pt x="1102339" y="1638300"/>
                  </a:moveTo>
                  <a:lnTo>
                    <a:pt x="1102339" y="1638300"/>
                  </a:lnTo>
                  <a:cubicBezTo>
                    <a:pt x="1104456" y="1628775"/>
                    <a:pt x="1105603" y="1618982"/>
                    <a:pt x="1108689" y="1609725"/>
                  </a:cubicBezTo>
                  <a:cubicBezTo>
                    <a:pt x="1109896" y="1606105"/>
                    <a:pt x="1114815" y="1604009"/>
                    <a:pt x="1115039" y="1600200"/>
                  </a:cubicBezTo>
                  <a:cubicBezTo>
                    <a:pt x="1116916" y="1568284"/>
                    <a:pt x="1115369" y="1566266"/>
                    <a:pt x="1108689" y="1546225"/>
                  </a:cubicBezTo>
                  <a:cubicBezTo>
                    <a:pt x="1109747" y="1535642"/>
                    <a:pt x="1109904" y="1524929"/>
                    <a:pt x="1111864" y="1514475"/>
                  </a:cubicBezTo>
                  <a:cubicBezTo>
                    <a:pt x="1113098" y="1507896"/>
                    <a:pt x="1116097" y="1501775"/>
                    <a:pt x="1118214" y="1495425"/>
                  </a:cubicBezTo>
                  <a:cubicBezTo>
                    <a:pt x="1119272" y="1492250"/>
                    <a:pt x="1120839" y="1489201"/>
                    <a:pt x="1121389" y="1485900"/>
                  </a:cubicBezTo>
                  <a:lnTo>
                    <a:pt x="1127739" y="1447800"/>
                  </a:lnTo>
                  <a:cubicBezTo>
                    <a:pt x="1126681" y="1438275"/>
                    <a:pt x="1126140" y="1428678"/>
                    <a:pt x="1124564" y="1419225"/>
                  </a:cubicBezTo>
                  <a:cubicBezTo>
                    <a:pt x="1124014" y="1415924"/>
                    <a:pt x="1123756" y="1412067"/>
                    <a:pt x="1121389" y="1409700"/>
                  </a:cubicBezTo>
                  <a:cubicBezTo>
                    <a:pt x="1115993" y="1404304"/>
                    <a:pt x="1102339" y="1397000"/>
                    <a:pt x="1102339" y="1397000"/>
                  </a:cubicBezTo>
                  <a:cubicBezTo>
                    <a:pt x="1088716" y="1356132"/>
                    <a:pt x="1101789" y="1397977"/>
                    <a:pt x="1092814" y="1362075"/>
                  </a:cubicBezTo>
                  <a:cubicBezTo>
                    <a:pt x="1092002" y="1358828"/>
                    <a:pt x="1092006" y="1354917"/>
                    <a:pt x="1089639" y="1352550"/>
                  </a:cubicBezTo>
                  <a:cubicBezTo>
                    <a:pt x="1087272" y="1350183"/>
                    <a:pt x="1083289" y="1350433"/>
                    <a:pt x="1080114" y="1349375"/>
                  </a:cubicBezTo>
                  <a:cubicBezTo>
                    <a:pt x="1043954" y="1353393"/>
                    <a:pt x="1059513" y="1347234"/>
                    <a:pt x="1032489" y="1365250"/>
                  </a:cubicBezTo>
                  <a:lnTo>
                    <a:pt x="1032489" y="1365250"/>
                  </a:lnTo>
                  <a:lnTo>
                    <a:pt x="1013439" y="1371600"/>
                  </a:lnTo>
                  <a:lnTo>
                    <a:pt x="1003914" y="1374775"/>
                  </a:lnTo>
                  <a:cubicBezTo>
                    <a:pt x="996506" y="1373717"/>
                    <a:pt x="988981" y="1373283"/>
                    <a:pt x="981689" y="1371600"/>
                  </a:cubicBezTo>
                  <a:cubicBezTo>
                    <a:pt x="975167" y="1370095"/>
                    <a:pt x="968989" y="1367367"/>
                    <a:pt x="962639" y="1365250"/>
                  </a:cubicBezTo>
                  <a:cubicBezTo>
                    <a:pt x="959464" y="1364192"/>
                    <a:pt x="956396" y="1362731"/>
                    <a:pt x="953114" y="1362075"/>
                  </a:cubicBezTo>
                  <a:cubicBezTo>
                    <a:pt x="947822" y="1361017"/>
                    <a:pt x="942445" y="1360320"/>
                    <a:pt x="937239" y="1358900"/>
                  </a:cubicBezTo>
                  <a:cubicBezTo>
                    <a:pt x="930781" y="1357139"/>
                    <a:pt x="924683" y="1354173"/>
                    <a:pt x="918189" y="1352550"/>
                  </a:cubicBezTo>
                  <a:cubicBezTo>
                    <a:pt x="913956" y="1351492"/>
                    <a:pt x="909669" y="1350629"/>
                    <a:pt x="905489" y="1349375"/>
                  </a:cubicBezTo>
                  <a:cubicBezTo>
                    <a:pt x="899078" y="1347452"/>
                    <a:pt x="892789" y="1345142"/>
                    <a:pt x="886439" y="1343025"/>
                  </a:cubicBezTo>
                  <a:cubicBezTo>
                    <a:pt x="883264" y="1341967"/>
                    <a:pt x="879699" y="1341706"/>
                    <a:pt x="876914" y="1339850"/>
                  </a:cubicBezTo>
                  <a:lnTo>
                    <a:pt x="857864" y="1327150"/>
                  </a:lnTo>
                  <a:lnTo>
                    <a:pt x="848339" y="1320800"/>
                  </a:lnTo>
                  <a:cubicBezTo>
                    <a:pt x="847281" y="1317625"/>
                    <a:pt x="846789" y="1314201"/>
                    <a:pt x="845164" y="1311275"/>
                  </a:cubicBezTo>
                  <a:cubicBezTo>
                    <a:pt x="841458" y="1304604"/>
                    <a:pt x="834877" y="1299465"/>
                    <a:pt x="832464" y="1292225"/>
                  </a:cubicBezTo>
                  <a:lnTo>
                    <a:pt x="829289" y="1282700"/>
                  </a:lnTo>
                  <a:cubicBezTo>
                    <a:pt x="828231" y="1264708"/>
                    <a:pt x="832646" y="1245522"/>
                    <a:pt x="826114" y="1228725"/>
                  </a:cubicBezTo>
                  <a:cubicBezTo>
                    <a:pt x="823781" y="1222725"/>
                    <a:pt x="813398" y="1226702"/>
                    <a:pt x="807064" y="1225550"/>
                  </a:cubicBezTo>
                  <a:cubicBezTo>
                    <a:pt x="789908" y="1222431"/>
                    <a:pt x="795560" y="1224560"/>
                    <a:pt x="784839" y="1219200"/>
                  </a:cubicBezTo>
                  <a:lnTo>
                    <a:pt x="784839" y="1219200"/>
                  </a:lnTo>
                  <a:cubicBezTo>
                    <a:pt x="777431" y="1213908"/>
                    <a:pt x="769052" y="1209763"/>
                    <a:pt x="762614" y="1203325"/>
                  </a:cubicBezTo>
                  <a:cubicBezTo>
                    <a:pt x="760247" y="1200958"/>
                    <a:pt x="760936" y="1196793"/>
                    <a:pt x="759439" y="1193800"/>
                  </a:cubicBezTo>
                  <a:cubicBezTo>
                    <a:pt x="757732" y="1190387"/>
                    <a:pt x="754796" y="1187688"/>
                    <a:pt x="753089" y="1184275"/>
                  </a:cubicBezTo>
                  <a:cubicBezTo>
                    <a:pt x="751592" y="1181282"/>
                    <a:pt x="751411" y="1177743"/>
                    <a:pt x="749914" y="1174750"/>
                  </a:cubicBezTo>
                  <a:cubicBezTo>
                    <a:pt x="748207" y="1171337"/>
                    <a:pt x="745271" y="1168638"/>
                    <a:pt x="743564" y="1165225"/>
                  </a:cubicBezTo>
                  <a:cubicBezTo>
                    <a:pt x="742067" y="1162232"/>
                    <a:pt x="742014" y="1158626"/>
                    <a:pt x="740389" y="1155700"/>
                  </a:cubicBezTo>
                  <a:cubicBezTo>
                    <a:pt x="736683" y="1149029"/>
                    <a:pt x="731922" y="1143000"/>
                    <a:pt x="727689" y="1136650"/>
                  </a:cubicBezTo>
                  <a:lnTo>
                    <a:pt x="721339" y="1127125"/>
                  </a:lnTo>
                  <a:cubicBezTo>
                    <a:pt x="719222" y="1123950"/>
                    <a:pt x="716196" y="1121220"/>
                    <a:pt x="714989" y="1117600"/>
                  </a:cubicBezTo>
                  <a:cubicBezTo>
                    <a:pt x="713931" y="1114425"/>
                    <a:pt x="713439" y="1111001"/>
                    <a:pt x="711814" y="1108075"/>
                  </a:cubicBezTo>
                  <a:cubicBezTo>
                    <a:pt x="708108" y="1101404"/>
                    <a:pt x="703347" y="1095375"/>
                    <a:pt x="699114" y="1089025"/>
                  </a:cubicBezTo>
                  <a:cubicBezTo>
                    <a:pt x="696997" y="1085850"/>
                    <a:pt x="693971" y="1083120"/>
                    <a:pt x="692764" y="1079500"/>
                  </a:cubicBezTo>
                  <a:lnTo>
                    <a:pt x="686414" y="1060450"/>
                  </a:lnTo>
                  <a:lnTo>
                    <a:pt x="683239" y="1050925"/>
                  </a:lnTo>
                  <a:cubicBezTo>
                    <a:pt x="684297" y="1044575"/>
                    <a:pt x="684378" y="1037982"/>
                    <a:pt x="686414" y="1031875"/>
                  </a:cubicBezTo>
                  <a:cubicBezTo>
                    <a:pt x="688631" y="1025223"/>
                    <a:pt x="695838" y="1018419"/>
                    <a:pt x="702289" y="1016000"/>
                  </a:cubicBezTo>
                  <a:cubicBezTo>
                    <a:pt x="707342" y="1014105"/>
                    <a:pt x="712841" y="1013712"/>
                    <a:pt x="718164" y="1012825"/>
                  </a:cubicBezTo>
                  <a:cubicBezTo>
                    <a:pt x="725546" y="1011595"/>
                    <a:pt x="733026" y="1010989"/>
                    <a:pt x="740389" y="1009650"/>
                  </a:cubicBezTo>
                  <a:cubicBezTo>
                    <a:pt x="744682" y="1008869"/>
                    <a:pt x="748856" y="1007533"/>
                    <a:pt x="753089" y="1006475"/>
                  </a:cubicBezTo>
                  <a:cubicBezTo>
                    <a:pt x="760095" y="985457"/>
                    <a:pt x="762873" y="986257"/>
                    <a:pt x="756264" y="962025"/>
                  </a:cubicBezTo>
                  <a:cubicBezTo>
                    <a:pt x="755260" y="958344"/>
                    <a:pt x="752612" y="955198"/>
                    <a:pt x="749914" y="952500"/>
                  </a:cubicBezTo>
                  <a:cubicBezTo>
                    <a:pt x="747216" y="949802"/>
                    <a:pt x="743564" y="948267"/>
                    <a:pt x="740389" y="946150"/>
                  </a:cubicBezTo>
                  <a:cubicBezTo>
                    <a:pt x="736156" y="939800"/>
                    <a:pt x="728532" y="934685"/>
                    <a:pt x="727689" y="927100"/>
                  </a:cubicBezTo>
                  <a:cubicBezTo>
                    <a:pt x="723918" y="893162"/>
                    <a:pt x="726394" y="907923"/>
                    <a:pt x="721339" y="882650"/>
                  </a:cubicBezTo>
                  <a:cubicBezTo>
                    <a:pt x="722397" y="878417"/>
                    <a:pt x="722795" y="873961"/>
                    <a:pt x="724514" y="869950"/>
                  </a:cubicBezTo>
                  <a:cubicBezTo>
                    <a:pt x="729306" y="858768"/>
                    <a:pt x="742600" y="855241"/>
                    <a:pt x="727689" y="838200"/>
                  </a:cubicBezTo>
                  <a:cubicBezTo>
                    <a:pt x="723450" y="833355"/>
                    <a:pt x="708639" y="835025"/>
                    <a:pt x="708639" y="835025"/>
                  </a:cubicBezTo>
                  <a:lnTo>
                    <a:pt x="708639" y="835025"/>
                  </a:lnTo>
                  <a:cubicBezTo>
                    <a:pt x="703162" y="785731"/>
                    <a:pt x="703725" y="803963"/>
                    <a:pt x="708639" y="730250"/>
                  </a:cubicBezTo>
                  <a:cubicBezTo>
                    <a:pt x="709181" y="722115"/>
                    <a:pt x="712523" y="707130"/>
                    <a:pt x="714989" y="698500"/>
                  </a:cubicBezTo>
                  <a:cubicBezTo>
                    <a:pt x="715908" y="695282"/>
                    <a:pt x="717283" y="692204"/>
                    <a:pt x="718164" y="688975"/>
                  </a:cubicBezTo>
                  <a:cubicBezTo>
                    <a:pt x="725513" y="662030"/>
                    <a:pt x="723980" y="667314"/>
                    <a:pt x="727689" y="641350"/>
                  </a:cubicBezTo>
                  <a:cubicBezTo>
                    <a:pt x="726631" y="635000"/>
                    <a:pt x="725911" y="628584"/>
                    <a:pt x="724514" y="622300"/>
                  </a:cubicBezTo>
                  <a:cubicBezTo>
                    <a:pt x="723788" y="619033"/>
                    <a:pt x="723706" y="615142"/>
                    <a:pt x="721339" y="612775"/>
                  </a:cubicBezTo>
                  <a:cubicBezTo>
                    <a:pt x="701317" y="592753"/>
                    <a:pt x="708734" y="604885"/>
                    <a:pt x="692764" y="596900"/>
                  </a:cubicBezTo>
                  <a:cubicBezTo>
                    <a:pt x="668145" y="584590"/>
                    <a:pt x="697655" y="595355"/>
                    <a:pt x="673714" y="587375"/>
                  </a:cubicBezTo>
                  <a:cubicBezTo>
                    <a:pt x="656338" y="561310"/>
                    <a:pt x="660692" y="577252"/>
                    <a:pt x="664189" y="549275"/>
                  </a:cubicBezTo>
                  <a:cubicBezTo>
                    <a:pt x="665508" y="538721"/>
                    <a:pt x="664972" y="527889"/>
                    <a:pt x="667364" y="517525"/>
                  </a:cubicBezTo>
                  <a:cubicBezTo>
                    <a:pt x="668222" y="513807"/>
                    <a:pt x="670842" y="510513"/>
                    <a:pt x="673714" y="508000"/>
                  </a:cubicBezTo>
                  <a:cubicBezTo>
                    <a:pt x="679457" y="502974"/>
                    <a:pt x="692764" y="495300"/>
                    <a:pt x="692764" y="495300"/>
                  </a:cubicBezTo>
                  <a:cubicBezTo>
                    <a:pt x="696757" y="483322"/>
                    <a:pt x="697722" y="477642"/>
                    <a:pt x="708639" y="466725"/>
                  </a:cubicBezTo>
                  <a:cubicBezTo>
                    <a:pt x="711814" y="463550"/>
                    <a:pt x="715407" y="460744"/>
                    <a:pt x="718164" y="457200"/>
                  </a:cubicBezTo>
                  <a:cubicBezTo>
                    <a:pt x="722849" y="451176"/>
                    <a:pt x="725468" y="443546"/>
                    <a:pt x="730864" y="438150"/>
                  </a:cubicBezTo>
                  <a:cubicBezTo>
                    <a:pt x="752612" y="416402"/>
                    <a:pt x="742442" y="424081"/>
                    <a:pt x="759439" y="412750"/>
                  </a:cubicBezTo>
                  <a:cubicBezTo>
                    <a:pt x="761556" y="409575"/>
                    <a:pt x="762917" y="405738"/>
                    <a:pt x="765789" y="403225"/>
                  </a:cubicBezTo>
                  <a:cubicBezTo>
                    <a:pt x="771532" y="398199"/>
                    <a:pt x="778489" y="394758"/>
                    <a:pt x="784839" y="390525"/>
                  </a:cubicBezTo>
                  <a:cubicBezTo>
                    <a:pt x="788014" y="388408"/>
                    <a:pt x="791666" y="386873"/>
                    <a:pt x="794364" y="384175"/>
                  </a:cubicBezTo>
                  <a:cubicBezTo>
                    <a:pt x="822191" y="356348"/>
                    <a:pt x="786892" y="390402"/>
                    <a:pt x="813414" y="368300"/>
                  </a:cubicBezTo>
                  <a:cubicBezTo>
                    <a:pt x="837860" y="347928"/>
                    <a:pt x="808815" y="368191"/>
                    <a:pt x="832464" y="352425"/>
                  </a:cubicBezTo>
                  <a:cubicBezTo>
                    <a:pt x="834581" y="349250"/>
                    <a:pt x="835942" y="345413"/>
                    <a:pt x="838814" y="342900"/>
                  </a:cubicBezTo>
                  <a:cubicBezTo>
                    <a:pt x="844557" y="337874"/>
                    <a:pt x="857864" y="330200"/>
                    <a:pt x="857864" y="330200"/>
                  </a:cubicBezTo>
                  <a:cubicBezTo>
                    <a:pt x="872066" y="308898"/>
                    <a:pt x="855336" y="329769"/>
                    <a:pt x="873739" y="317500"/>
                  </a:cubicBezTo>
                  <a:cubicBezTo>
                    <a:pt x="877475" y="315009"/>
                    <a:pt x="879720" y="310732"/>
                    <a:pt x="883264" y="307975"/>
                  </a:cubicBezTo>
                  <a:cubicBezTo>
                    <a:pt x="889288" y="303290"/>
                    <a:pt x="902314" y="295275"/>
                    <a:pt x="902314" y="295275"/>
                  </a:cubicBezTo>
                  <a:cubicBezTo>
                    <a:pt x="909412" y="273980"/>
                    <a:pt x="905671" y="282212"/>
                    <a:pt x="911839" y="269875"/>
                  </a:cubicBezTo>
                  <a:lnTo>
                    <a:pt x="911839" y="269875"/>
                  </a:lnTo>
                  <a:cubicBezTo>
                    <a:pt x="919247" y="264583"/>
                    <a:pt x="926257" y="258684"/>
                    <a:pt x="934064" y="254000"/>
                  </a:cubicBezTo>
                  <a:cubicBezTo>
                    <a:pt x="936934" y="252278"/>
                    <a:pt x="940596" y="252322"/>
                    <a:pt x="943589" y="250825"/>
                  </a:cubicBezTo>
                  <a:cubicBezTo>
                    <a:pt x="947002" y="249118"/>
                    <a:pt x="949939" y="246592"/>
                    <a:pt x="953114" y="244475"/>
                  </a:cubicBezTo>
                  <a:cubicBezTo>
                    <a:pt x="970047" y="219075"/>
                    <a:pt x="947822" y="249767"/>
                    <a:pt x="968989" y="228600"/>
                  </a:cubicBezTo>
                  <a:cubicBezTo>
                    <a:pt x="990156" y="207433"/>
                    <a:pt x="959464" y="229658"/>
                    <a:pt x="984864" y="212725"/>
                  </a:cubicBezTo>
                  <a:cubicBezTo>
                    <a:pt x="1001797" y="187325"/>
                    <a:pt x="979572" y="218017"/>
                    <a:pt x="1000739" y="196850"/>
                  </a:cubicBezTo>
                  <a:cubicBezTo>
                    <a:pt x="1003437" y="194152"/>
                    <a:pt x="1004646" y="190256"/>
                    <a:pt x="1007089" y="187325"/>
                  </a:cubicBezTo>
                  <a:cubicBezTo>
                    <a:pt x="1009964" y="183876"/>
                    <a:pt x="1013739" y="181249"/>
                    <a:pt x="1016614" y="177800"/>
                  </a:cubicBezTo>
                  <a:cubicBezTo>
                    <a:pt x="1029843" y="161925"/>
                    <a:pt x="1015027" y="173567"/>
                    <a:pt x="1032489" y="161925"/>
                  </a:cubicBezTo>
                  <a:lnTo>
                    <a:pt x="1045189" y="142875"/>
                  </a:lnTo>
                  <a:cubicBezTo>
                    <a:pt x="1047306" y="139700"/>
                    <a:pt x="1050332" y="136970"/>
                    <a:pt x="1051539" y="133350"/>
                  </a:cubicBezTo>
                  <a:lnTo>
                    <a:pt x="1054714" y="123825"/>
                  </a:lnTo>
                  <a:cubicBezTo>
                    <a:pt x="1053656" y="112183"/>
                    <a:pt x="1056482" y="99493"/>
                    <a:pt x="1051539" y="88900"/>
                  </a:cubicBezTo>
                  <a:cubicBezTo>
                    <a:pt x="1048312" y="81984"/>
                    <a:pt x="1032489" y="76200"/>
                    <a:pt x="1032489" y="76200"/>
                  </a:cubicBezTo>
                  <a:cubicBezTo>
                    <a:pt x="1030372" y="73025"/>
                    <a:pt x="1029314" y="68792"/>
                    <a:pt x="1026139" y="66675"/>
                  </a:cubicBezTo>
                  <a:cubicBezTo>
                    <a:pt x="1022508" y="64254"/>
                    <a:pt x="1017619" y="64754"/>
                    <a:pt x="1013439" y="63500"/>
                  </a:cubicBezTo>
                  <a:cubicBezTo>
                    <a:pt x="992830" y="57317"/>
                    <a:pt x="998783" y="60080"/>
                    <a:pt x="984864" y="50800"/>
                  </a:cubicBezTo>
                  <a:cubicBezTo>
                    <a:pt x="982747" y="47625"/>
                    <a:pt x="981212" y="43973"/>
                    <a:pt x="978514" y="41275"/>
                  </a:cubicBezTo>
                  <a:cubicBezTo>
                    <a:pt x="975816" y="38577"/>
                    <a:pt x="971920" y="37368"/>
                    <a:pt x="968989" y="34925"/>
                  </a:cubicBezTo>
                  <a:cubicBezTo>
                    <a:pt x="965540" y="32050"/>
                    <a:pt x="962639" y="28575"/>
                    <a:pt x="959464" y="25400"/>
                  </a:cubicBezTo>
                  <a:cubicBezTo>
                    <a:pt x="957734" y="20210"/>
                    <a:pt x="955122" y="9589"/>
                    <a:pt x="949939" y="6350"/>
                  </a:cubicBezTo>
                  <a:cubicBezTo>
                    <a:pt x="944263" y="2802"/>
                    <a:pt x="930889" y="0"/>
                    <a:pt x="930889" y="0"/>
                  </a:cubicBezTo>
                  <a:cubicBezTo>
                    <a:pt x="927714" y="1058"/>
                    <a:pt x="923977" y="1084"/>
                    <a:pt x="921364" y="3175"/>
                  </a:cubicBezTo>
                  <a:cubicBezTo>
                    <a:pt x="910503" y="11864"/>
                    <a:pt x="913415" y="31034"/>
                    <a:pt x="911839" y="41275"/>
                  </a:cubicBezTo>
                  <a:cubicBezTo>
                    <a:pt x="910202" y="51915"/>
                    <a:pt x="905157" y="66896"/>
                    <a:pt x="895964" y="73025"/>
                  </a:cubicBezTo>
                  <a:lnTo>
                    <a:pt x="886439" y="79375"/>
                  </a:lnTo>
                  <a:cubicBezTo>
                    <a:pt x="883264" y="77258"/>
                    <a:pt x="878036" y="76672"/>
                    <a:pt x="876914" y="73025"/>
                  </a:cubicBezTo>
                  <a:cubicBezTo>
                    <a:pt x="864194" y="31686"/>
                    <a:pt x="887475" y="42679"/>
                    <a:pt x="864214" y="34925"/>
                  </a:cubicBezTo>
                  <a:cubicBezTo>
                    <a:pt x="859981" y="35983"/>
                    <a:pt x="855145" y="35679"/>
                    <a:pt x="851514" y="38100"/>
                  </a:cubicBezTo>
                  <a:cubicBezTo>
                    <a:pt x="843760" y="43270"/>
                    <a:pt x="842321" y="61414"/>
                    <a:pt x="838814" y="66675"/>
                  </a:cubicBezTo>
                  <a:cubicBezTo>
                    <a:pt x="834581" y="73025"/>
                    <a:pt x="828527" y="78485"/>
                    <a:pt x="826114" y="85725"/>
                  </a:cubicBezTo>
                  <a:cubicBezTo>
                    <a:pt x="820526" y="102490"/>
                    <a:pt x="824795" y="92465"/>
                    <a:pt x="810239" y="114300"/>
                  </a:cubicBezTo>
                  <a:cubicBezTo>
                    <a:pt x="808122" y="117475"/>
                    <a:pt x="805096" y="120205"/>
                    <a:pt x="803889" y="123825"/>
                  </a:cubicBezTo>
                  <a:cubicBezTo>
                    <a:pt x="800707" y="133371"/>
                    <a:pt x="801203" y="134669"/>
                    <a:pt x="794364" y="142875"/>
                  </a:cubicBezTo>
                  <a:cubicBezTo>
                    <a:pt x="791489" y="146324"/>
                    <a:pt x="787596" y="148856"/>
                    <a:pt x="784839" y="152400"/>
                  </a:cubicBezTo>
                  <a:cubicBezTo>
                    <a:pt x="780154" y="158424"/>
                    <a:pt x="774552" y="164210"/>
                    <a:pt x="772139" y="171450"/>
                  </a:cubicBezTo>
                  <a:cubicBezTo>
                    <a:pt x="771081" y="174625"/>
                    <a:pt x="771055" y="178362"/>
                    <a:pt x="768964" y="180975"/>
                  </a:cubicBezTo>
                  <a:cubicBezTo>
                    <a:pt x="766580" y="183955"/>
                    <a:pt x="762137" y="184627"/>
                    <a:pt x="759439" y="187325"/>
                  </a:cubicBezTo>
                  <a:cubicBezTo>
                    <a:pt x="758001" y="188763"/>
                    <a:pt x="745367" y="205944"/>
                    <a:pt x="743564" y="209550"/>
                  </a:cubicBezTo>
                  <a:cubicBezTo>
                    <a:pt x="742067" y="212543"/>
                    <a:pt x="741447" y="215900"/>
                    <a:pt x="740389" y="219075"/>
                  </a:cubicBezTo>
                  <a:cubicBezTo>
                    <a:pt x="739331" y="230717"/>
                    <a:pt x="738867" y="242428"/>
                    <a:pt x="737214" y="254000"/>
                  </a:cubicBezTo>
                  <a:cubicBezTo>
                    <a:pt x="736741" y="257313"/>
                    <a:pt x="736130" y="260912"/>
                    <a:pt x="734039" y="263525"/>
                  </a:cubicBezTo>
                  <a:cubicBezTo>
                    <a:pt x="731655" y="266505"/>
                    <a:pt x="727689" y="267758"/>
                    <a:pt x="724514" y="269875"/>
                  </a:cubicBezTo>
                  <a:cubicBezTo>
                    <a:pt x="723456" y="273050"/>
                    <a:pt x="722836" y="276407"/>
                    <a:pt x="721339" y="279400"/>
                  </a:cubicBezTo>
                  <a:cubicBezTo>
                    <a:pt x="714724" y="292629"/>
                    <a:pt x="710227" y="292100"/>
                    <a:pt x="695939" y="301625"/>
                  </a:cubicBezTo>
                  <a:lnTo>
                    <a:pt x="686414" y="307975"/>
                  </a:lnTo>
                  <a:cubicBezTo>
                    <a:pt x="683239" y="310092"/>
                    <a:pt x="680509" y="313118"/>
                    <a:pt x="676889" y="314325"/>
                  </a:cubicBezTo>
                  <a:cubicBezTo>
                    <a:pt x="670539" y="316442"/>
                    <a:pt x="663408" y="316962"/>
                    <a:pt x="657839" y="320675"/>
                  </a:cubicBezTo>
                  <a:cubicBezTo>
                    <a:pt x="654664" y="322792"/>
                    <a:pt x="651801" y="325475"/>
                    <a:pt x="648314" y="327025"/>
                  </a:cubicBezTo>
                  <a:cubicBezTo>
                    <a:pt x="642197" y="329743"/>
                    <a:pt x="629264" y="333375"/>
                    <a:pt x="629264" y="333375"/>
                  </a:cubicBezTo>
                  <a:cubicBezTo>
                    <a:pt x="617731" y="329531"/>
                    <a:pt x="619739" y="333547"/>
                    <a:pt x="619739" y="323850"/>
                  </a:cubicBezTo>
                  <a:lnTo>
                    <a:pt x="619739" y="323850"/>
                  </a:lnTo>
                  <a:cubicBezTo>
                    <a:pt x="617622" y="333375"/>
                    <a:pt x="616475" y="343168"/>
                    <a:pt x="613389" y="352425"/>
                  </a:cubicBezTo>
                  <a:cubicBezTo>
                    <a:pt x="612182" y="356045"/>
                    <a:pt x="608589" y="358463"/>
                    <a:pt x="607039" y="361950"/>
                  </a:cubicBezTo>
                  <a:cubicBezTo>
                    <a:pt x="595903" y="387006"/>
                    <a:pt x="608299" y="375927"/>
                    <a:pt x="591164" y="387350"/>
                  </a:cubicBezTo>
                  <a:lnTo>
                    <a:pt x="584814" y="406400"/>
                  </a:lnTo>
                  <a:cubicBezTo>
                    <a:pt x="583756" y="409575"/>
                    <a:pt x="582451" y="412678"/>
                    <a:pt x="581639" y="415925"/>
                  </a:cubicBezTo>
                  <a:cubicBezTo>
                    <a:pt x="576841" y="435119"/>
                    <a:pt x="579844" y="424485"/>
                    <a:pt x="572114" y="447675"/>
                  </a:cubicBezTo>
                  <a:lnTo>
                    <a:pt x="568939" y="457200"/>
                  </a:lnTo>
                  <a:lnTo>
                    <a:pt x="565764" y="466725"/>
                  </a:lnTo>
                  <a:cubicBezTo>
                    <a:pt x="566822" y="484717"/>
                    <a:pt x="566608" y="502829"/>
                    <a:pt x="568939" y="520700"/>
                  </a:cubicBezTo>
                  <a:cubicBezTo>
                    <a:pt x="569805" y="527337"/>
                    <a:pt x="573172" y="533400"/>
                    <a:pt x="575289" y="539750"/>
                  </a:cubicBezTo>
                  <a:cubicBezTo>
                    <a:pt x="580877" y="556515"/>
                    <a:pt x="576608" y="546490"/>
                    <a:pt x="591164" y="568325"/>
                  </a:cubicBezTo>
                  <a:lnTo>
                    <a:pt x="597514" y="577850"/>
                  </a:lnTo>
                  <a:cubicBezTo>
                    <a:pt x="599631" y="581025"/>
                    <a:pt x="602657" y="583755"/>
                    <a:pt x="603864" y="587375"/>
                  </a:cubicBezTo>
                  <a:lnTo>
                    <a:pt x="610214" y="606425"/>
                  </a:lnTo>
                  <a:lnTo>
                    <a:pt x="613389" y="615950"/>
                  </a:lnTo>
                  <a:cubicBezTo>
                    <a:pt x="612331" y="624417"/>
                    <a:pt x="611740" y="632955"/>
                    <a:pt x="610214" y="641350"/>
                  </a:cubicBezTo>
                  <a:cubicBezTo>
                    <a:pt x="609615" y="644643"/>
                    <a:pt x="607638" y="647582"/>
                    <a:pt x="607039" y="650875"/>
                  </a:cubicBezTo>
                  <a:cubicBezTo>
                    <a:pt x="599859" y="690366"/>
                    <a:pt x="607970" y="663956"/>
                    <a:pt x="600689" y="685800"/>
                  </a:cubicBezTo>
                  <a:cubicBezTo>
                    <a:pt x="601747" y="706967"/>
                    <a:pt x="602174" y="728174"/>
                    <a:pt x="603864" y="749300"/>
                  </a:cubicBezTo>
                  <a:cubicBezTo>
                    <a:pt x="604406" y="756077"/>
                    <a:pt x="610226" y="779481"/>
                    <a:pt x="613389" y="784225"/>
                  </a:cubicBezTo>
                  <a:cubicBezTo>
                    <a:pt x="621595" y="796535"/>
                    <a:pt x="618532" y="790130"/>
                    <a:pt x="622914" y="803275"/>
                  </a:cubicBezTo>
                  <a:cubicBezTo>
                    <a:pt x="619404" y="813804"/>
                    <a:pt x="619739" y="809453"/>
                    <a:pt x="619739" y="815975"/>
                  </a:cubicBezTo>
                  <a:lnTo>
                    <a:pt x="619739" y="815975"/>
                  </a:lnTo>
                  <a:cubicBezTo>
                    <a:pt x="618681" y="825500"/>
                    <a:pt x="619595" y="835458"/>
                    <a:pt x="616564" y="844550"/>
                  </a:cubicBezTo>
                  <a:cubicBezTo>
                    <a:pt x="615144" y="848810"/>
                    <a:pt x="609914" y="850626"/>
                    <a:pt x="607039" y="854075"/>
                  </a:cubicBezTo>
                  <a:cubicBezTo>
                    <a:pt x="604596" y="857006"/>
                    <a:pt x="603132" y="860669"/>
                    <a:pt x="600689" y="863600"/>
                  </a:cubicBezTo>
                  <a:cubicBezTo>
                    <a:pt x="597814" y="867049"/>
                    <a:pt x="594039" y="869676"/>
                    <a:pt x="591164" y="873125"/>
                  </a:cubicBezTo>
                  <a:cubicBezTo>
                    <a:pt x="588721" y="876056"/>
                    <a:pt x="587512" y="879952"/>
                    <a:pt x="584814" y="882650"/>
                  </a:cubicBezTo>
                  <a:cubicBezTo>
                    <a:pt x="582116" y="885348"/>
                    <a:pt x="578464" y="886883"/>
                    <a:pt x="575289" y="889000"/>
                  </a:cubicBezTo>
                  <a:cubicBezTo>
                    <a:pt x="560057" y="911849"/>
                    <a:pt x="581627" y="883716"/>
                    <a:pt x="549889" y="904875"/>
                  </a:cubicBezTo>
                  <a:cubicBezTo>
                    <a:pt x="522592" y="923073"/>
                    <a:pt x="557129" y="901255"/>
                    <a:pt x="530839" y="914400"/>
                  </a:cubicBezTo>
                  <a:cubicBezTo>
                    <a:pt x="527426" y="916107"/>
                    <a:pt x="524727" y="919043"/>
                    <a:pt x="521314" y="920750"/>
                  </a:cubicBezTo>
                  <a:cubicBezTo>
                    <a:pt x="518321" y="922247"/>
                    <a:pt x="514782" y="922428"/>
                    <a:pt x="511789" y="923925"/>
                  </a:cubicBezTo>
                  <a:cubicBezTo>
                    <a:pt x="508376" y="925632"/>
                    <a:pt x="505751" y="928725"/>
                    <a:pt x="502264" y="930275"/>
                  </a:cubicBezTo>
                  <a:cubicBezTo>
                    <a:pt x="496147" y="932993"/>
                    <a:pt x="488783" y="932912"/>
                    <a:pt x="483214" y="936625"/>
                  </a:cubicBezTo>
                  <a:cubicBezTo>
                    <a:pt x="480039" y="938742"/>
                    <a:pt x="477102" y="941268"/>
                    <a:pt x="473689" y="942975"/>
                  </a:cubicBezTo>
                  <a:cubicBezTo>
                    <a:pt x="470696" y="944472"/>
                    <a:pt x="467090" y="944525"/>
                    <a:pt x="464164" y="946150"/>
                  </a:cubicBezTo>
                  <a:cubicBezTo>
                    <a:pt x="427235" y="966666"/>
                    <a:pt x="463150" y="952838"/>
                    <a:pt x="426064" y="965200"/>
                  </a:cubicBezTo>
                  <a:lnTo>
                    <a:pt x="416539" y="968375"/>
                  </a:lnTo>
                  <a:lnTo>
                    <a:pt x="407014" y="971550"/>
                  </a:lnTo>
                  <a:cubicBezTo>
                    <a:pt x="398091" y="970739"/>
                    <a:pt x="374780" y="971308"/>
                    <a:pt x="362564" y="965200"/>
                  </a:cubicBezTo>
                  <a:cubicBezTo>
                    <a:pt x="359151" y="963493"/>
                    <a:pt x="356214" y="960967"/>
                    <a:pt x="353039" y="958850"/>
                  </a:cubicBezTo>
                  <a:cubicBezTo>
                    <a:pt x="338222" y="936625"/>
                    <a:pt x="346689" y="944033"/>
                    <a:pt x="330814" y="933450"/>
                  </a:cubicBezTo>
                  <a:cubicBezTo>
                    <a:pt x="313881" y="908050"/>
                    <a:pt x="336106" y="938742"/>
                    <a:pt x="314939" y="917575"/>
                  </a:cubicBezTo>
                  <a:cubicBezTo>
                    <a:pt x="312241" y="914877"/>
                    <a:pt x="311569" y="910434"/>
                    <a:pt x="308589" y="908050"/>
                  </a:cubicBezTo>
                  <a:cubicBezTo>
                    <a:pt x="305976" y="905959"/>
                    <a:pt x="301990" y="906500"/>
                    <a:pt x="299064" y="904875"/>
                  </a:cubicBezTo>
                  <a:cubicBezTo>
                    <a:pt x="292393" y="901169"/>
                    <a:pt x="280014" y="892175"/>
                    <a:pt x="280014" y="892175"/>
                  </a:cubicBezTo>
                  <a:cubicBezTo>
                    <a:pt x="277897" y="889000"/>
                    <a:pt x="276536" y="885163"/>
                    <a:pt x="273664" y="882650"/>
                  </a:cubicBezTo>
                  <a:cubicBezTo>
                    <a:pt x="267921" y="877624"/>
                    <a:pt x="254614" y="869950"/>
                    <a:pt x="254614" y="869950"/>
                  </a:cubicBezTo>
                  <a:cubicBezTo>
                    <a:pt x="252497" y="866775"/>
                    <a:pt x="250799" y="863277"/>
                    <a:pt x="248264" y="860425"/>
                  </a:cubicBezTo>
                  <a:cubicBezTo>
                    <a:pt x="238832" y="849814"/>
                    <a:pt x="221435" y="837089"/>
                    <a:pt x="216514" y="822325"/>
                  </a:cubicBezTo>
                  <a:lnTo>
                    <a:pt x="206989" y="793750"/>
                  </a:lnTo>
                  <a:cubicBezTo>
                    <a:pt x="205931" y="790575"/>
                    <a:pt x="206599" y="786081"/>
                    <a:pt x="203814" y="784225"/>
                  </a:cubicBezTo>
                  <a:lnTo>
                    <a:pt x="194289" y="777875"/>
                  </a:lnTo>
                  <a:lnTo>
                    <a:pt x="181589" y="739775"/>
                  </a:lnTo>
                  <a:cubicBezTo>
                    <a:pt x="180531" y="736600"/>
                    <a:pt x="180270" y="733035"/>
                    <a:pt x="178414" y="730250"/>
                  </a:cubicBezTo>
                  <a:cubicBezTo>
                    <a:pt x="176297" y="727075"/>
                    <a:pt x="173614" y="724212"/>
                    <a:pt x="172064" y="720725"/>
                  </a:cubicBezTo>
                  <a:cubicBezTo>
                    <a:pt x="167034" y="709407"/>
                    <a:pt x="167987" y="700773"/>
                    <a:pt x="159364" y="692150"/>
                  </a:cubicBezTo>
                  <a:cubicBezTo>
                    <a:pt x="156666" y="689452"/>
                    <a:pt x="152691" y="688335"/>
                    <a:pt x="149839" y="685800"/>
                  </a:cubicBezTo>
                  <a:cubicBezTo>
                    <a:pt x="129837" y="668021"/>
                    <a:pt x="131993" y="668556"/>
                    <a:pt x="118089" y="647700"/>
                  </a:cubicBezTo>
                  <a:cubicBezTo>
                    <a:pt x="115972" y="644525"/>
                    <a:pt x="112946" y="641795"/>
                    <a:pt x="111739" y="638175"/>
                  </a:cubicBezTo>
                  <a:lnTo>
                    <a:pt x="102214" y="609600"/>
                  </a:lnTo>
                  <a:cubicBezTo>
                    <a:pt x="101156" y="606425"/>
                    <a:pt x="100895" y="602860"/>
                    <a:pt x="99039" y="600075"/>
                  </a:cubicBezTo>
                  <a:cubicBezTo>
                    <a:pt x="94806" y="593725"/>
                    <a:pt x="89752" y="587851"/>
                    <a:pt x="86339" y="581025"/>
                  </a:cubicBezTo>
                  <a:cubicBezTo>
                    <a:pt x="84222" y="576792"/>
                    <a:pt x="82740" y="572176"/>
                    <a:pt x="79989" y="568325"/>
                  </a:cubicBezTo>
                  <a:cubicBezTo>
                    <a:pt x="77379" y="564671"/>
                    <a:pt x="73221" y="562344"/>
                    <a:pt x="70464" y="558800"/>
                  </a:cubicBezTo>
                  <a:cubicBezTo>
                    <a:pt x="52215" y="535337"/>
                    <a:pt x="66957" y="542048"/>
                    <a:pt x="45064" y="536575"/>
                  </a:cubicBezTo>
                  <a:cubicBezTo>
                    <a:pt x="31051" y="515556"/>
                    <a:pt x="39190" y="520938"/>
                    <a:pt x="26014" y="514350"/>
                  </a:cubicBezTo>
                  <a:lnTo>
                    <a:pt x="26014" y="514350"/>
                  </a:lnTo>
                  <a:cubicBezTo>
                    <a:pt x="20722" y="506942"/>
                    <a:pt x="16187" y="498930"/>
                    <a:pt x="10139" y="492125"/>
                  </a:cubicBezTo>
                  <a:cubicBezTo>
                    <a:pt x="7604" y="489273"/>
                    <a:pt x="3312" y="483077"/>
                    <a:pt x="614" y="485775"/>
                  </a:cubicBezTo>
                  <a:cubicBezTo>
                    <a:pt x="-2084" y="488473"/>
                    <a:pt x="4847" y="492125"/>
                    <a:pt x="6964" y="495300"/>
                  </a:cubicBezTo>
                  <a:cubicBezTo>
                    <a:pt x="8022" y="509058"/>
                    <a:pt x="10139" y="522776"/>
                    <a:pt x="10139" y="536575"/>
                  </a:cubicBezTo>
                  <a:cubicBezTo>
                    <a:pt x="10139" y="654643"/>
                    <a:pt x="11978" y="632989"/>
                    <a:pt x="3789" y="698500"/>
                  </a:cubicBezTo>
                  <a:cubicBezTo>
                    <a:pt x="4847" y="724958"/>
                    <a:pt x="4413" y="751519"/>
                    <a:pt x="6964" y="777875"/>
                  </a:cubicBezTo>
                  <a:cubicBezTo>
                    <a:pt x="9107" y="800023"/>
                    <a:pt x="12355" y="792971"/>
                    <a:pt x="22839" y="806450"/>
                  </a:cubicBezTo>
                  <a:cubicBezTo>
                    <a:pt x="27524" y="812474"/>
                    <a:pt x="31306" y="819150"/>
                    <a:pt x="35539" y="825500"/>
                  </a:cubicBezTo>
                  <a:cubicBezTo>
                    <a:pt x="37656" y="828675"/>
                    <a:pt x="40682" y="831405"/>
                    <a:pt x="41889" y="835025"/>
                  </a:cubicBezTo>
                  <a:cubicBezTo>
                    <a:pt x="44576" y="843085"/>
                    <a:pt x="49824" y="861615"/>
                    <a:pt x="57764" y="863600"/>
                  </a:cubicBezTo>
                  <a:cubicBezTo>
                    <a:pt x="73711" y="867587"/>
                    <a:pt x="66324" y="865395"/>
                    <a:pt x="79989" y="869950"/>
                  </a:cubicBezTo>
                  <a:cubicBezTo>
                    <a:pt x="109884" y="899845"/>
                    <a:pt x="61945" y="854745"/>
                    <a:pt x="108564" y="885825"/>
                  </a:cubicBezTo>
                  <a:cubicBezTo>
                    <a:pt x="135861" y="904023"/>
                    <a:pt x="101324" y="882205"/>
                    <a:pt x="127614" y="895350"/>
                  </a:cubicBezTo>
                  <a:cubicBezTo>
                    <a:pt x="131027" y="897057"/>
                    <a:pt x="133726" y="899993"/>
                    <a:pt x="137139" y="901700"/>
                  </a:cubicBezTo>
                  <a:cubicBezTo>
                    <a:pt x="140132" y="903197"/>
                    <a:pt x="143738" y="903250"/>
                    <a:pt x="146664" y="904875"/>
                  </a:cubicBezTo>
                  <a:cubicBezTo>
                    <a:pt x="153335" y="908581"/>
                    <a:pt x="165714" y="917575"/>
                    <a:pt x="165714" y="917575"/>
                  </a:cubicBezTo>
                  <a:cubicBezTo>
                    <a:pt x="166772" y="920750"/>
                    <a:pt x="166798" y="924487"/>
                    <a:pt x="168889" y="927100"/>
                  </a:cubicBezTo>
                  <a:cubicBezTo>
                    <a:pt x="171273" y="930080"/>
                    <a:pt x="175483" y="931007"/>
                    <a:pt x="178414" y="933450"/>
                  </a:cubicBezTo>
                  <a:cubicBezTo>
                    <a:pt x="181863" y="936325"/>
                    <a:pt x="185182" y="939431"/>
                    <a:pt x="187939" y="942975"/>
                  </a:cubicBezTo>
                  <a:cubicBezTo>
                    <a:pt x="192624" y="948999"/>
                    <a:pt x="196406" y="955675"/>
                    <a:pt x="200639" y="962025"/>
                  </a:cubicBezTo>
                  <a:lnTo>
                    <a:pt x="213339" y="981075"/>
                  </a:lnTo>
                  <a:cubicBezTo>
                    <a:pt x="215456" y="984250"/>
                    <a:pt x="218482" y="986980"/>
                    <a:pt x="219689" y="990600"/>
                  </a:cubicBezTo>
                  <a:cubicBezTo>
                    <a:pt x="227669" y="1014541"/>
                    <a:pt x="216904" y="985031"/>
                    <a:pt x="229214" y="1009650"/>
                  </a:cubicBezTo>
                  <a:cubicBezTo>
                    <a:pt x="230711" y="1012643"/>
                    <a:pt x="230764" y="1016249"/>
                    <a:pt x="232389" y="1019175"/>
                  </a:cubicBezTo>
                  <a:cubicBezTo>
                    <a:pt x="236095" y="1025846"/>
                    <a:pt x="240856" y="1031875"/>
                    <a:pt x="245089" y="1038225"/>
                  </a:cubicBezTo>
                  <a:cubicBezTo>
                    <a:pt x="247206" y="1041400"/>
                    <a:pt x="250232" y="1044130"/>
                    <a:pt x="251439" y="1047750"/>
                  </a:cubicBezTo>
                  <a:lnTo>
                    <a:pt x="267314" y="1095375"/>
                  </a:lnTo>
                  <a:lnTo>
                    <a:pt x="270489" y="1104900"/>
                  </a:lnTo>
                  <a:cubicBezTo>
                    <a:pt x="271547" y="1108075"/>
                    <a:pt x="274193" y="1110721"/>
                    <a:pt x="273664" y="1114425"/>
                  </a:cubicBezTo>
                  <a:lnTo>
                    <a:pt x="270489" y="1143000"/>
                  </a:lnTo>
                  <a:cubicBezTo>
                    <a:pt x="269431" y="1152525"/>
                    <a:pt x="269638" y="1162278"/>
                    <a:pt x="267314" y="1171575"/>
                  </a:cubicBezTo>
                  <a:cubicBezTo>
                    <a:pt x="266389" y="1175277"/>
                    <a:pt x="262514" y="1177613"/>
                    <a:pt x="260964" y="1181100"/>
                  </a:cubicBezTo>
                  <a:cubicBezTo>
                    <a:pt x="256547" y="1191038"/>
                    <a:pt x="254078" y="1202295"/>
                    <a:pt x="251439" y="1212850"/>
                  </a:cubicBezTo>
                  <a:cubicBezTo>
                    <a:pt x="250381" y="1230842"/>
                    <a:pt x="249973" y="1248883"/>
                    <a:pt x="248264" y="1266825"/>
                  </a:cubicBezTo>
                  <a:cubicBezTo>
                    <a:pt x="247850" y="1271169"/>
                    <a:pt x="246288" y="1275329"/>
                    <a:pt x="245089" y="1279525"/>
                  </a:cubicBezTo>
                  <a:cubicBezTo>
                    <a:pt x="244170" y="1282743"/>
                    <a:pt x="238567" y="1289050"/>
                    <a:pt x="241914" y="1289050"/>
                  </a:cubicBezTo>
                  <a:cubicBezTo>
                    <a:pt x="245730" y="1289050"/>
                    <a:pt x="245729" y="1282377"/>
                    <a:pt x="248264" y="1279525"/>
                  </a:cubicBezTo>
                  <a:cubicBezTo>
                    <a:pt x="254230" y="1272813"/>
                    <a:pt x="262333" y="1267947"/>
                    <a:pt x="267314" y="1260475"/>
                  </a:cubicBezTo>
                  <a:cubicBezTo>
                    <a:pt x="269431" y="1257300"/>
                    <a:pt x="270684" y="1253334"/>
                    <a:pt x="273664" y="1250950"/>
                  </a:cubicBezTo>
                  <a:cubicBezTo>
                    <a:pt x="276277" y="1248859"/>
                    <a:pt x="280263" y="1249400"/>
                    <a:pt x="283189" y="1247775"/>
                  </a:cubicBezTo>
                  <a:cubicBezTo>
                    <a:pt x="289860" y="1244069"/>
                    <a:pt x="294999" y="1237488"/>
                    <a:pt x="302239" y="1235075"/>
                  </a:cubicBezTo>
                  <a:cubicBezTo>
                    <a:pt x="305414" y="1234017"/>
                    <a:pt x="308838" y="1233525"/>
                    <a:pt x="311764" y="1231900"/>
                  </a:cubicBezTo>
                  <a:cubicBezTo>
                    <a:pt x="344516" y="1213704"/>
                    <a:pt x="318786" y="1223209"/>
                    <a:pt x="340339" y="1216025"/>
                  </a:cubicBezTo>
                  <a:cubicBezTo>
                    <a:pt x="346689" y="1217083"/>
                    <a:pt x="353282" y="1217164"/>
                    <a:pt x="359389" y="1219200"/>
                  </a:cubicBezTo>
                  <a:cubicBezTo>
                    <a:pt x="375718" y="1224643"/>
                    <a:pt x="363169" y="1225399"/>
                    <a:pt x="375264" y="1235075"/>
                  </a:cubicBezTo>
                  <a:cubicBezTo>
                    <a:pt x="377877" y="1237166"/>
                    <a:pt x="381614" y="1237192"/>
                    <a:pt x="384789" y="1238250"/>
                  </a:cubicBezTo>
                  <a:cubicBezTo>
                    <a:pt x="393256" y="1237192"/>
                    <a:pt x="401794" y="1236601"/>
                    <a:pt x="410189" y="1235075"/>
                  </a:cubicBezTo>
                  <a:cubicBezTo>
                    <a:pt x="413482" y="1234476"/>
                    <a:pt x="416367" y="1231900"/>
                    <a:pt x="419714" y="1231900"/>
                  </a:cubicBezTo>
                  <a:cubicBezTo>
                    <a:pt x="423061" y="1231900"/>
                    <a:pt x="426064" y="1234017"/>
                    <a:pt x="429239" y="1235075"/>
                  </a:cubicBezTo>
                  <a:cubicBezTo>
                    <a:pt x="431356" y="1238250"/>
                    <a:pt x="434585" y="1240919"/>
                    <a:pt x="435589" y="1244600"/>
                  </a:cubicBezTo>
                  <a:cubicBezTo>
                    <a:pt x="437834" y="1252832"/>
                    <a:pt x="437238" y="1261605"/>
                    <a:pt x="438764" y="1270000"/>
                  </a:cubicBezTo>
                  <a:cubicBezTo>
                    <a:pt x="439363" y="1273293"/>
                    <a:pt x="439848" y="1276912"/>
                    <a:pt x="441939" y="1279525"/>
                  </a:cubicBezTo>
                  <a:cubicBezTo>
                    <a:pt x="444323" y="1282505"/>
                    <a:pt x="448289" y="1283758"/>
                    <a:pt x="451464" y="1285875"/>
                  </a:cubicBezTo>
                  <a:cubicBezTo>
                    <a:pt x="455697" y="1292225"/>
                    <a:pt x="456924" y="1302512"/>
                    <a:pt x="464164" y="1304925"/>
                  </a:cubicBezTo>
                  <a:lnTo>
                    <a:pt x="483214" y="1311275"/>
                  </a:lnTo>
                  <a:cubicBezTo>
                    <a:pt x="486834" y="1312482"/>
                    <a:pt x="489252" y="1316075"/>
                    <a:pt x="492739" y="1317625"/>
                  </a:cubicBezTo>
                  <a:cubicBezTo>
                    <a:pt x="498856" y="1320343"/>
                    <a:pt x="505439" y="1321858"/>
                    <a:pt x="511789" y="1323975"/>
                  </a:cubicBezTo>
                  <a:cubicBezTo>
                    <a:pt x="514964" y="1325033"/>
                    <a:pt x="518032" y="1326494"/>
                    <a:pt x="521314" y="1327150"/>
                  </a:cubicBezTo>
                  <a:cubicBezTo>
                    <a:pt x="526606" y="1328208"/>
                    <a:pt x="531983" y="1328905"/>
                    <a:pt x="537189" y="1330325"/>
                  </a:cubicBezTo>
                  <a:cubicBezTo>
                    <a:pt x="543647" y="1332086"/>
                    <a:pt x="549889" y="1334558"/>
                    <a:pt x="556239" y="1336675"/>
                  </a:cubicBezTo>
                  <a:cubicBezTo>
                    <a:pt x="559414" y="1337733"/>
                    <a:pt x="562979" y="1337994"/>
                    <a:pt x="565764" y="1339850"/>
                  </a:cubicBezTo>
                  <a:cubicBezTo>
                    <a:pt x="568939" y="1341967"/>
                    <a:pt x="571802" y="1344650"/>
                    <a:pt x="575289" y="1346200"/>
                  </a:cubicBezTo>
                  <a:cubicBezTo>
                    <a:pt x="581406" y="1348918"/>
                    <a:pt x="587989" y="1350433"/>
                    <a:pt x="594339" y="1352550"/>
                  </a:cubicBezTo>
                  <a:cubicBezTo>
                    <a:pt x="597514" y="1353608"/>
                    <a:pt x="601079" y="1353869"/>
                    <a:pt x="603864" y="1355725"/>
                  </a:cubicBezTo>
                  <a:cubicBezTo>
                    <a:pt x="607039" y="1357842"/>
                    <a:pt x="609902" y="1360525"/>
                    <a:pt x="613389" y="1362075"/>
                  </a:cubicBezTo>
                  <a:cubicBezTo>
                    <a:pt x="647394" y="1377188"/>
                    <a:pt x="620408" y="1360404"/>
                    <a:pt x="641964" y="1374775"/>
                  </a:cubicBezTo>
                  <a:cubicBezTo>
                    <a:pt x="660162" y="1402072"/>
                    <a:pt x="635931" y="1369948"/>
                    <a:pt x="657839" y="1387475"/>
                  </a:cubicBezTo>
                  <a:cubicBezTo>
                    <a:pt x="660819" y="1389859"/>
                    <a:pt x="661209" y="1394616"/>
                    <a:pt x="664189" y="1397000"/>
                  </a:cubicBezTo>
                  <a:cubicBezTo>
                    <a:pt x="666802" y="1399091"/>
                    <a:pt x="670788" y="1398550"/>
                    <a:pt x="673714" y="1400175"/>
                  </a:cubicBezTo>
                  <a:cubicBezTo>
                    <a:pt x="680385" y="1403881"/>
                    <a:pt x="685360" y="1411024"/>
                    <a:pt x="692764" y="1412875"/>
                  </a:cubicBezTo>
                  <a:cubicBezTo>
                    <a:pt x="696997" y="1413933"/>
                    <a:pt x="701268" y="1414851"/>
                    <a:pt x="705464" y="1416050"/>
                  </a:cubicBezTo>
                  <a:cubicBezTo>
                    <a:pt x="708682" y="1416969"/>
                    <a:pt x="711676" y="1418752"/>
                    <a:pt x="714989" y="1419225"/>
                  </a:cubicBezTo>
                  <a:cubicBezTo>
                    <a:pt x="726561" y="1420878"/>
                    <a:pt x="738272" y="1421342"/>
                    <a:pt x="749914" y="1422400"/>
                  </a:cubicBezTo>
                  <a:cubicBezTo>
                    <a:pt x="758075" y="1425120"/>
                    <a:pt x="763368" y="1427155"/>
                    <a:pt x="772139" y="1428750"/>
                  </a:cubicBezTo>
                  <a:cubicBezTo>
                    <a:pt x="779502" y="1430089"/>
                    <a:pt x="786956" y="1430867"/>
                    <a:pt x="794364" y="1431925"/>
                  </a:cubicBezTo>
                  <a:cubicBezTo>
                    <a:pt x="804770" y="1438862"/>
                    <a:pt x="803889" y="1434459"/>
                    <a:pt x="803889" y="1441450"/>
                  </a:cubicBezTo>
                  <a:lnTo>
                    <a:pt x="803889" y="1441450"/>
                  </a:lnTo>
                  <a:cubicBezTo>
                    <a:pt x="802831" y="1454150"/>
                    <a:pt x="804125" y="1467271"/>
                    <a:pt x="800714" y="1479550"/>
                  </a:cubicBezTo>
                  <a:cubicBezTo>
                    <a:pt x="798671" y="1486903"/>
                    <a:pt x="788014" y="1498600"/>
                    <a:pt x="788014" y="1498600"/>
                  </a:cubicBezTo>
                  <a:cubicBezTo>
                    <a:pt x="790131" y="1501775"/>
                    <a:pt x="791666" y="1505427"/>
                    <a:pt x="794364" y="1508125"/>
                  </a:cubicBezTo>
                  <a:cubicBezTo>
                    <a:pt x="797884" y="1511645"/>
                    <a:pt x="807978" y="1517378"/>
                    <a:pt x="813414" y="1517650"/>
                  </a:cubicBezTo>
                  <a:cubicBezTo>
                    <a:pt x="852538" y="1519606"/>
                    <a:pt x="891731" y="1519767"/>
                    <a:pt x="930889" y="1520825"/>
                  </a:cubicBezTo>
                  <a:cubicBezTo>
                    <a:pt x="937239" y="1522942"/>
                    <a:pt x="944370" y="1523462"/>
                    <a:pt x="949939" y="1527175"/>
                  </a:cubicBezTo>
                  <a:lnTo>
                    <a:pt x="968989" y="1539875"/>
                  </a:lnTo>
                  <a:cubicBezTo>
                    <a:pt x="973222" y="1546225"/>
                    <a:pt x="975339" y="1554692"/>
                    <a:pt x="981689" y="1558925"/>
                  </a:cubicBezTo>
                  <a:cubicBezTo>
                    <a:pt x="991055" y="1565169"/>
                    <a:pt x="993099" y="1565633"/>
                    <a:pt x="1000739" y="1574800"/>
                  </a:cubicBezTo>
                  <a:cubicBezTo>
                    <a:pt x="1013968" y="1590675"/>
                    <a:pt x="999152" y="1579033"/>
                    <a:pt x="1016614" y="1590675"/>
                  </a:cubicBezTo>
                  <a:cubicBezTo>
                    <a:pt x="1018731" y="1593850"/>
                    <a:pt x="1019984" y="1597816"/>
                    <a:pt x="1022964" y="1600200"/>
                  </a:cubicBezTo>
                  <a:cubicBezTo>
                    <a:pt x="1025098" y="1601907"/>
                    <a:pt x="1044276" y="1606276"/>
                    <a:pt x="1045189" y="1606550"/>
                  </a:cubicBezTo>
                  <a:cubicBezTo>
                    <a:pt x="1051600" y="1608473"/>
                    <a:pt x="1064239" y="1612900"/>
                    <a:pt x="1064239" y="1612900"/>
                  </a:cubicBezTo>
                  <a:cubicBezTo>
                    <a:pt x="1071176" y="1623306"/>
                    <a:pt x="1095989" y="1634067"/>
                    <a:pt x="1102339" y="1638300"/>
                  </a:cubicBezTo>
                  <a:close/>
                </a:path>
              </a:pathLst>
            </a:cu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92"/>
            </a:p>
          </p:txBody>
        </p:sp>
      </p:grpSp>
      <p:sp>
        <p:nvSpPr>
          <p:cNvPr id="77" name="Freeform 76">
            <a:extLst>
              <a:ext uri="{FF2B5EF4-FFF2-40B4-BE49-F238E27FC236}">
                <a16:creationId xmlns:a16="http://schemas.microsoft.com/office/drawing/2014/main" id="{9A896643-E4DF-DA46-9273-52CAABED49A3}"/>
              </a:ext>
            </a:extLst>
          </p:cNvPr>
          <p:cNvSpPr/>
          <p:nvPr/>
        </p:nvSpPr>
        <p:spPr>
          <a:xfrm>
            <a:off x="12164686" y="28484192"/>
            <a:ext cx="1657819" cy="2813850"/>
          </a:xfrm>
          <a:custGeom>
            <a:avLst/>
            <a:gdLst>
              <a:gd name="connsiteX0" fmla="*/ 10048 w 1838848"/>
              <a:gd name="connsiteY0" fmla="*/ 0 h 4119824"/>
              <a:gd name="connsiteX1" fmla="*/ 0 w 1838848"/>
              <a:gd name="connsiteY1" fmla="*/ 4119824 h 4119824"/>
              <a:gd name="connsiteX2" fmla="*/ 1838848 w 1838848"/>
              <a:gd name="connsiteY2" fmla="*/ 1577591 h 4119824"/>
              <a:gd name="connsiteX3" fmla="*/ 10048 w 1838848"/>
              <a:gd name="connsiteY3" fmla="*/ 0 h 4119824"/>
            </a:gdLst>
            <a:ahLst/>
            <a:cxnLst>
              <a:cxn ang="0">
                <a:pos x="connsiteX0" y="connsiteY0"/>
              </a:cxn>
              <a:cxn ang="0">
                <a:pos x="connsiteX1" y="connsiteY1"/>
              </a:cxn>
              <a:cxn ang="0">
                <a:pos x="connsiteX2" y="connsiteY2"/>
              </a:cxn>
              <a:cxn ang="0">
                <a:pos x="connsiteX3" y="connsiteY3"/>
              </a:cxn>
            </a:cxnLst>
            <a:rect l="l" t="t" r="r" b="b"/>
            <a:pathLst>
              <a:path w="1838848" h="4119824">
                <a:moveTo>
                  <a:pt x="10048" y="0"/>
                </a:moveTo>
                <a:cubicBezTo>
                  <a:pt x="6699" y="1373275"/>
                  <a:pt x="3349" y="2746549"/>
                  <a:pt x="0" y="4119824"/>
                </a:cubicBezTo>
                <a:lnTo>
                  <a:pt x="1838848" y="1577591"/>
                </a:lnTo>
                <a:lnTo>
                  <a:pt x="10048" y="0"/>
                </a:lnTo>
                <a:close/>
              </a:path>
            </a:pathLst>
          </a:custGeom>
          <a:solidFill>
            <a:srgbClr val="2D75B6">
              <a:alpha val="3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92"/>
          </a:p>
        </p:txBody>
      </p:sp>
      <p:sp>
        <p:nvSpPr>
          <p:cNvPr id="78" name="TextBox 77">
            <a:extLst>
              <a:ext uri="{FF2B5EF4-FFF2-40B4-BE49-F238E27FC236}">
                <a16:creationId xmlns:a16="http://schemas.microsoft.com/office/drawing/2014/main" id="{09622498-6976-0143-9A3F-9F5EA4859FB5}"/>
              </a:ext>
            </a:extLst>
          </p:cNvPr>
          <p:cNvSpPr txBox="1"/>
          <p:nvPr/>
        </p:nvSpPr>
        <p:spPr>
          <a:xfrm>
            <a:off x="8562400" y="28576739"/>
            <a:ext cx="1809470" cy="902427"/>
          </a:xfrm>
          <a:prstGeom prst="rect">
            <a:avLst/>
          </a:prstGeom>
          <a:noFill/>
        </p:spPr>
        <p:txBody>
          <a:bodyPr wrap="none" rtlCol="0">
            <a:spAutoFit/>
          </a:bodyPr>
          <a:lstStyle/>
          <a:p>
            <a:r>
              <a:rPr lang="en-US" sz="2632" dirty="0">
                <a:solidFill>
                  <a:schemeClr val="bg1"/>
                </a:solidFill>
              </a:rPr>
              <a:t>Beaverdam </a:t>
            </a:r>
          </a:p>
          <a:p>
            <a:r>
              <a:rPr lang="en-US" sz="2632" dirty="0">
                <a:solidFill>
                  <a:schemeClr val="bg1"/>
                </a:solidFill>
              </a:rPr>
              <a:t>Reservoir</a:t>
            </a:r>
          </a:p>
        </p:txBody>
      </p:sp>
      <p:sp>
        <p:nvSpPr>
          <p:cNvPr id="79" name="TextBox 78">
            <a:extLst>
              <a:ext uri="{FF2B5EF4-FFF2-40B4-BE49-F238E27FC236}">
                <a16:creationId xmlns:a16="http://schemas.microsoft.com/office/drawing/2014/main" id="{463B0505-A228-A644-A5E1-4CF741D079F5}"/>
              </a:ext>
            </a:extLst>
          </p:cNvPr>
          <p:cNvSpPr txBox="1"/>
          <p:nvPr/>
        </p:nvSpPr>
        <p:spPr>
          <a:xfrm>
            <a:off x="9070129" y="30364127"/>
            <a:ext cx="2219790" cy="902427"/>
          </a:xfrm>
          <a:prstGeom prst="rect">
            <a:avLst/>
          </a:prstGeom>
          <a:noFill/>
        </p:spPr>
        <p:txBody>
          <a:bodyPr wrap="square" rtlCol="0">
            <a:spAutoFit/>
          </a:bodyPr>
          <a:lstStyle/>
          <a:p>
            <a:r>
              <a:rPr lang="en-US" sz="2632" dirty="0">
                <a:solidFill>
                  <a:schemeClr val="bg1"/>
                </a:solidFill>
              </a:rPr>
              <a:t>Falling Creek Reservoir</a:t>
            </a:r>
          </a:p>
        </p:txBody>
      </p:sp>
      <p:sp>
        <p:nvSpPr>
          <p:cNvPr id="81" name="Rectangle 80">
            <a:extLst>
              <a:ext uri="{FF2B5EF4-FFF2-40B4-BE49-F238E27FC236}">
                <a16:creationId xmlns:a16="http://schemas.microsoft.com/office/drawing/2014/main" id="{493075FB-C29F-244F-B2CC-61FECC3745EF}"/>
              </a:ext>
            </a:extLst>
          </p:cNvPr>
          <p:cNvSpPr/>
          <p:nvPr/>
        </p:nvSpPr>
        <p:spPr>
          <a:xfrm>
            <a:off x="1154116" y="28717891"/>
            <a:ext cx="5907364" cy="3448316"/>
          </a:xfrm>
          <a:prstGeom prst="rect">
            <a:avLst/>
          </a:prstGeom>
        </p:spPr>
        <p:txBody>
          <a:bodyPr wrap="square">
            <a:spAutoFit/>
          </a:bodyPr>
          <a:lstStyle/>
          <a:p>
            <a:r>
              <a:rPr lang="en-US" sz="3384" b="1" dirty="0"/>
              <a:t>Falling Creek Reservoir (FCR)</a:t>
            </a:r>
          </a:p>
          <a:p>
            <a:pPr marL="859536" lvl="1" indent="-429768">
              <a:buFont typeface="Arial" panose="020B0604020202020204" pitchFamily="34" charset="0"/>
              <a:buChar char="•"/>
            </a:pPr>
            <a:r>
              <a:rPr lang="en-US" sz="3008" dirty="0"/>
              <a:t>Bottom-water oxygenation system has been operated since 2013, maintaining </a:t>
            </a:r>
            <a:r>
              <a:rPr lang="en-US" sz="3008" dirty="0" err="1"/>
              <a:t>oxic</a:t>
            </a:r>
            <a:r>
              <a:rPr lang="en-US" sz="3008" dirty="0"/>
              <a:t> conditions</a:t>
            </a:r>
          </a:p>
          <a:p>
            <a:r>
              <a:rPr lang="en-US" sz="3384" b="1" dirty="0"/>
              <a:t>Beaverdam Reservoir (BVR)</a:t>
            </a:r>
          </a:p>
          <a:p>
            <a:pPr marL="859536" lvl="1" indent="-429768">
              <a:buFont typeface="Arial" panose="020B0604020202020204" pitchFamily="34" charset="0"/>
              <a:buChar char="•"/>
            </a:pPr>
            <a:r>
              <a:rPr lang="en-US" sz="3008" dirty="0"/>
              <a:t>Reference reservoir	</a:t>
            </a:r>
          </a:p>
        </p:txBody>
      </p:sp>
      <p:pic>
        <p:nvPicPr>
          <p:cNvPr id="82" name="Picture 81">
            <a:extLst>
              <a:ext uri="{FF2B5EF4-FFF2-40B4-BE49-F238E27FC236}">
                <a16:creationId xmlns:a16="http://schemas.microsoft.com/office/drawing/2014/main" id="{FA1C20E4-DAE5-314E-BA5E-5D1055D4487D}"/>
              </a:ext>
            </a:extLst>
          </p:cNvPr>
          <p:cNvPicPr>
            <a:picLocks noChangeAspect="1"/>
          </p:cNvPicPr>
          <p:nvPr/>
        </p:nvPicPr>
        <p:blipFill>
          <a:blip r:embed="rId9">
            <a:extLst>
              <a:ext uri="{BEBA8EAE-BF5A-486C-A8C5-ECC9F3942E4B}">
                <a14:imgProps xmlns:a14="http://schemas.microsoft.com/office/drawing/2010/main">
                  <a14:imgLayer r:embed="rId10">
                    <a14:imgEffect>
                      <a14:sharpenSoften amount="5000"/>
                    </a14:imgEffect>
                    <a14:imgEffect>
                      <a14:brightnessContrast contrast="43000"/>
                    </a14:imgEffect>
                  </a14:imgLayer>
                </a14:imgProps>
              </a:ext>
            </a:extLst>
          </a:blip>
          <a:stretch>
            <a:fillRect/>
          </a:stretch>
        </p:blipFill>
        <p:spPr>
          <a:xfrm>
            <a:off x="11379076" y="30532310"/>
            <a:ext cx="3858660" cy="467305"/>
          </a:xfrm>
          <a:prstGeom prst="rect">
            <a:avLst/>
          </a:prstGeom>
        </p:spPr>
      </p:pic>
      <p:sp>
        <p:nvSpPr>
          <p:cNvPr id="70" name="TextBox 69">
            <a:extLst>
              <a:ext uri="{FF2B5EF4-FFF2-40B4-BE49-F238E27FC236}">
                <a16:creationId xmlns:a16="http://schemas.microsoft.com/office/drawing/2014/main" id="{7D91D5B3-27E2-6D40-A2A1-9FA99CF3FF67}"/>
              </a:ext>
            </a:extLst>
          </p:cNvPr>
          <p:cNvSpPr txBox="1"/>
          <p:nvPr/>
        </p:nvSpPr>
        <p:spPr>
          <a:xfrm>
            <a:off x="1512063" y="26504682"/>
            <a:ext cx="12310442" cy="2062103"/>
          </a:xfrm>
          <a:prstGeom prst="rect">
            <a:avLst/>
          </a:prstGeom>
          <a:noFill/>
        </p:spPr>
        <p:txBody>
          <a:bodyPr wrap="square" rtlCol="0">
            <a:spAutoFit/>
          </a:bodyPr>
          <a:lstStyle/>
          <a:p>
            <a:r>
              <a:rPr lang="en-US" sz="3200" dirty="0"/>
              <a:t>Reservoirs are important sites for carbon processing, burying more carbon than oceans each year. Here, we used whole-ecosystem experiments to test the sensitivity of Fe-OC to changing oxygen levels in two reservoirs:</a:t>
            </a:r>
            <a:endParaRPr lang="en-US" sz="8000" dirty="0"/>
          </a:p>
        </p:txBody>
      </p:sp>
      <p:sp>
        <p:nvSpPr>
          <p:cNvPr id="56" name="Rectangle 55">
            <a:extLst>
              <a:ext uri="{FF2B5EF4-FFF2-40B4-BE49-F238E27FC236}">
                <a16:creationId xmlns:a16="http://schemas.microsoft.com/office/drawing/2014/main" id="{5659737D-749C-C364-663C-DFA468439B23}"/>
              </a:ext>
            </a:extLst>
          </p:cNvPr>
          <p:cNvSpPr/>
          <p:nvPr/>
        </p:nvSpPr>
        <p:spPr>
          <a:xfrm>
            <a:off x="530312" y="24220316"/>
            <a:ext cx="15072769" cy="2108774"/>
          </a:xfrm>
          <a:prstGeom prst="rect">
            <a:avLst/>
          </a:prstGeom>
          <a:solidFill>
            <a:srgbClr val="819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TextBox 79">
            <a:extLst>
              <a:ext uri="{FF2B5EF4-FFF2-40B4-BE49-F238E27FC236}">
                <a16:creationId xmlns:a16="http://schemas.microsoft.com/office/drawing/2014/main" id="{74750A04-76CF-8F44-8981-6E3824F24DAD}"/>
              </a:ext>
            </a:extLst>
          </p:cNvPr>
          <p:cNvSpPr txBox="1"/>
          <p:nvPr/>
        </p:nvSpPr>
        <p:spPr>
          <a:xfrm>
            <a:off x="787165" y="24247127"/>
            <a:ext cx="13376831" cy="2175404"/>
          </a:xfrm>
          <a:prstGeom prst="rect">
            <a:avLst/>
          </a:prstGeom>
          <a:noFill/>
        </p:spPr>
        <p:txBody>
          <a:bodyPr wrap="square" rtlCol="0">
            <a:spAutoFit/>
          </a:bodyPr>
          <a:lstStyle/>
          <a:p>
            <a:r>
              <a:rPr lang="en-US" sz="4512" b="1" dirty="0"/>
              <a:t>WHOLE-ECOSYSTEM OXYGENATION EXPERIMENTS HIGHLIGHT THE IMPACT OF OXYGEN ON IRON AND ORGANIC CARBON CYCLING</a:t>
            </a:r>
          </a:p>
        </p:txBody>
      </p:sp>
      <p:sp>
        <p:nvSpPr>
          <p:cNvPr id="1057" name="Rectangle 1056">
            <a:extLst>
              <a:ext uri="{FF2B5EF4-FFF2-40B4-BE49-F238E27FC236}">
                <a16:creationId xmlns:a16="http://schemas.microsoft.com/office/drawing/2014/main" id="{D615DD6E-B9EB-8841-B71D-393E48192574}"/>
              </a:ext>
            </a:extLst>
          </p:cNvPr>
          <p:cNvSpPr/>
          <p:nvPr/>
        </p:nvSpPr>
        <p:spPr>
          <a:xfrm>
            <a:off x="472521" y="10168248"/>
            <a:ext cx="15027703" cy="136083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92"/>
          </a:p>
        </p:txBody>
      </p:sp>
      <p:sp>
        <p:nvSpPr>
          <p:cNvPr id="1045" name="TextBox 1044">
            <a:extLst>
              <a:ext uri="{FF2B5EF4-FFF2-40B4-BE49-F238E27FC236}">
                <a16:creationId xmlns:a16="http://schemas.microsoft.com/office/drawing/2014/main" id="{5387B6BE-342A-8741-BC3B-6822E9D4ED13}"/>
              </a:ext>
            </a:extLst>
          </p:cNvPr>
          <p:cNvSpPr txBox="1"/>
          <p:nvPr/>
        </p:nvSpPr>
        <p:spPr>
          <a:xfrm>
            <a:off x="678719" y="10902177"/>
            <a:ext cx="14330417" cy="3298159"/>
          </a:xfrm>
          <a:prstGeom prst="rect">
            <a:avLst/>
          </a:prstGeom>
          <a:noFill/>
        </p:spPr>
        <p:txBody>
          <a:bodyPr wrap="square" lIns="85949" tIns="257848" rIns="85949" bIns="257848" rtlCol="0">
            <a:spAutoFit/>
          </a:bodyPr>
          <a:lstStyle/>
          <a:p>
            <a:pPr marL="805815" indent="-805815">
              <a:buFont typeface="Arial" panose="020B0604020202020204" pitchFamily="34" charset="0"/>
              <a:buChar char="•"/>
            </a:pPr>
            <a:r>
              <a:rPr lang="en-US" sz="4512" dirty="0"/>
              <a:t>Organic materials (plants, animals, etc.) have two primary fates: they can either be buried in soils and sediment or emitted to the atmosphere as greenhouse gases</a:t>
            </a:r>
          </a:p>
        </p:txBody>
      </p:sp>
      <p:pic>
        <p:nvPicPr>
          <p:cNvPr id="7" name="Picture 6">
            <a:extLst>
              <a:ext uri="{FF2B5EF4-FFF2-40B4-BE49-F238E27FC236}">
                <a16:creationId xmlns:a16="http://schemas.microsoft.com/office/drawing/2014/main" id="{46E4DB19-8CFD-B443-BFD0-05561E001665}"/>
              </a:ext>
            </a:extLst>
          </p:cNvPr>
          <p:cNvPicPr>
            <a:picLocks noChangeAspect="1"/>
          </p:cNvPicPr>
          <p:nvPr/>
        </p:nvPicPr>
        <p:blipFill>
          <a:blip r:embed="rId11"/>
          <a:stretch>
            <a:fillRect/>
          </a:stretch>
        </p:blipFill>
        <p:spPr>
          <a:xfrm>
            <a:off x="9723686" y="13383874"/>
            <a:ext cx="5642220" cy="8532986"/>
          </a:xfrm>
          <a:prstGeom prst="rect">
            <a:avLst/>
          </a:prstGeom>
        </p:spPr>
      </p:pic>
      <p:sp>
        <p:nvSpPr>
          <p:cNvPr id="101" name="TextBox 100">
            <a:extLst>
              <a:ext uri="{FF2B5EF4-FFF2-40B4-BE49-F238E27FC236}">
                <a16:creationId xmlns:a16="http://schemas.microsoft.com/office/drawing/2014/main" id="{E597F75F-43F6-BC45-B9A9-7F481B909809}"/>
              </a:ext>
            </a:extLst>
          </p:cNvPr>
          <p:cNvSpPr txBox="1"/>
          <p:nvPr/>
        </p:nvSpPr>
        <p:spPr>
          <a:xfrm>
            <a:off x="674066" y="13671389"/>
            <a:ext cx="8816367" cy="10241727"/>
          </a:xfrm>
          <a:prstGeom prst="rect">
            <a:avLst/>
          </a:prstGeom>
          <a:noFill/>
        </p:spPr>
        <p:txBody>
          <a:bodyPr wrap="square" lIns="85949" tIns="257848" rIns="85949" bIns="257848" rtlCol="0">
            <a:spAutoFit/>
          </a:bodyPr>
          <a:lstStyle/>
          <a:p>
            <a:pPr marL="805815" indent="-805815">
              <a:buFont typeface="Arial" panose="020B0604020202020204" pitchFamily="34" charset="0"/>
              <a:buChar char="•"/>
            </a:pPr>
            <a:r>
              <a:rPr lang="en-US" sz="4512" dirty="0"/>
              <a:t>One of the main factors that helps to trap carbon in soils and sediment is chemical bonding with minerals (e.g., iron)</a:t>
            </a:r>
            <a:r>
              <a:rPr lang="en-US" sz="4512" baseline="30000" dirty="0"/>
              <a:t>1</a:t>
            </a:r>
            <a:endParaRPr lang="en-US" sz="4512" dirty="0"/>
          </a:p>
          <a:p>
            <a:pPr marL="805815" indent="-805815">
              <a:buFont typeface="Arial" panose="020B0604020202020204" pitchFamily="34" charset="0"/>
              <a:buChar char="•"/>
            </a:pPr>
            <a:r>
              <a:rPr lang="en-US" sz="4512" dirty="0"/>
              <a:t>However, these associations may be sensitive to oxygen—low oxygen concentrations may release carbon for decomposition  (Figure 1)</a:t>
            </a:r>
            <a:r>
              <a:rPr lang="en-US" sz="4512" baseline="30000" dirty="0"/>
              <a:t>2,3</a:t>
            </a:r>
            <a:endParaRPr lang="en-US" sz="4512" dirty="0"/>
          </a:p>
          <a:p>
            <a:pPr marL="805815" indent="-805815">
              <a:buFont typeface="Arial" panose="020B0604020202020204" pitchFamily="34" charset="0"/>
              <a:buChar char="•"/>
            </a:pPr>
            <a:r>
              <a:rPr lang="en-US" sz="4512" dirty="0"/>
              <a:t>Better quantifying iron and carbon dynamics under varying oxygen conditions would help predict carbon cycling in the face of global change</a:t>
            </a:r>
          </a:p>
        </p:txBody>
      </p:sp>
      <p:sp>
        <p:nvSpPr>
          <p:cNvPr id="103" name="TextBox 102">
            <a:extLst>
              <a:ext uri="{FF2B5EF4-FFF2-40B4-BE49-F238E27FC236}">
                <a16:creationId xmlns:a16="http://schemas.microsoft.com/office/drawing/2014/main" id="{5B5DE41B-1B20-6445-979E-DC68010BCD6E}"/>
              </a:ext>
            </a:extLst>
          </p:cNvPr>
          <p:cNvSpPr txBox="1"/>
          <p:nvPr/>
        </p:nvSpPr>
        <p:spPr>
          <a:xfrm>
            <a:off x="9589368" y="21897791"/>
            <a:ext cx="5590825" cy="1200329"/>
          </a:xfrm>
          <a:prstGeom prst="rect">
            <a:avLst/>
          </a:prstGeom>
          <a:noFill/>
        </p:spPr>
        <p:txBody>
          <a:bodyPr wrap="square" rtlCol="0">
            <a:spAutoFit/>
          </a:bodyPr>
          <a:lstStyle/>
          <a:p>
            <a:r>
              <a:rPr lang="en-US" sz="2400" dirty="0"/>
              <a:t>Figure 1: Conceptual diagram describing the hypothesized effect of changing oxygen conditions on coupled Fe-OC interactions.</a:t>
            </a:r>
          </a:p>
        </p:txBody>
      </p:sp>
      <p:sp>
        <p:nvSpPr>
          <p:cNvPr id="2" name="Rectangle 1">
            <a:extLst>
              <a:ext uri="{FF2B5EF4-FFF2-40B4-BE49-F238E27FC236}">
                <a16:creationId xmlns:a16="http://schemas.microsoft.com/office/drawing/2014/main" id="{1B34E024-87D5-909A-00DC-1B107FE44EA2}"/>
              </a:ext>
            </a:extLst>
          </p:cNvPr>
          <p:cNvSpPr/>
          <p:nvPr/>
        </p:nvSpPr>
        <p:spPr>
          <a:xfrm>
            <a:off x="472521" y="10168248"/>
            <a:ext cx="15072769" cy="997156"/>
          </a:xfrm>
          <a:prstGeom prst="rect">
            <a:avLst/>
          </a:prstGeom>
          <a:solidFill>
            <a:srgbClr val="819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6F87BFA2-FC30-AF4B-B0C7-1B602FD1EDCA}"/>
              </a:ext>
            </a:extLst>
          </p:cNvPr>
          <p:cNvSpPr txBox="1"/>
          <p:nvPr/>
        </p:nvSpPr>
        <p:spPr>
          <a:xfrm>
            <a:off x="962697" y="10291960"/>
            <a:ext cx="5198273" cy="873444"/>
          </a:xfrm>
          <a:prstGeom prst="rect">
            <a:avLst/>
          </a:prstGeom>
          <a:noFill/>
        </p:spPr>
        <p:txBody>
          <a:bodyPr wrap="square" rtlCol="0">
            <a:spAutoFit/>
          </a:bodyPr>
          <a:lstStyle/>
          <a:p>
            <a:r>
              <a:rPr lang="en-US" sz="5076" b="1" dirty="0"/>
              <a:t>BACKGROUND</a:t>
            </a:r>
          </a:p>
        </p:txBody>
      </p:sp>
      <p:cxnSp>
        <p:nvCxnSpPr>
          <p:cNvPr id="1051" name="Straight Connector 1050">
            <a:extLst>
              <a:ext uri="{FF2B5EF4-FFF2-40B4-BE49-F238E27FC236}">
                <a16:creationId xmlns:a16="http://schemas.microsoft.com/office/drawing/2014/main" id="{8165498D-09B6-B14E-B7D1-5A57FCD78FA3}"/>
              </a:ext>
            </a:extLst>
          </p:cNvPr>
          <p:cNvCxnSpPr>
            <a:cxnSpLocks/>
          </p:cNvCxnSpPr>
          <p:nvPr/>
        </p:nvCxnSpPr>
        <p:spPr>
          <a:xfrm flipH="1">
            <a:off x="0" y="6438438"/>
            <a:ext cx="40284131" cy="0"/>
          </a:xfrm>
          <a:prstGeom prst="line">
            <a:avLst/>
          </a:prstGeom>
          <a:ln w="2540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056" name="Group 1055">
            <a:extLst>
              <a:ext uri="{FF2B5EF4-FFF2-40B4-BE49-F238E27FC236}">
                <a16:creationId xmlns:a16="http://schemas.microsoft.com/office/drawing/2014/main" id="{4CD66E02-0D39-1A41-93B5-8A7690FBDC90}"/>
              </a:ext>
            </a:extLst>
          </p:cNvPr>
          <p:cNvGrpSpPr/>
          <p:nvPr/>
        </p:nvGrpSpPr>
        <p:grpSpPr>
          <a:xfrm>
            <a:off x="962697" y="432709"/>
            <a:ext cx="3829797" cy="5321320"/>
            <a:chOff x="721788" y="469992"/>
            <a:chExt cx="4074448" cy="5661251"/>
          </a:xfrm>
        </p:grpSpPr>
        <p:sp>
          <p:nvSpPr>
            <p:cNvPr id="1055" name="Rectangle 1054">
              <a:extLst>
                <a:ext uri="{FF2B5EF4-FFF2-40B4-BE49-F238E27FC236}">
                  <a16:creationId xmlns:a16="http://schemas.microsoft.com/office/drawing/2014/main" id="{FA10BAF4-A34B-BB41-8359-23F7B4DEDB9C}"/>
                </a:ext>
              </a:extLst>
            </p:cNvPr>
            <p:cNvSpPr/>
            <p:nvPr/>
          </p:nvSpPr>
          <p:spPr>
            <a:xfrm>
              <a:off x="721788" y="469992"/>
              <a:ext cx="4074448" cy="56612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92"/>
            </a:p>
          </p:txBody>
        </p:sp>
        <p:sp>
          <p:nvSpPr>
            <p:cNvPr id="1040" name="Rectangle 1039">
              <a:extLst>
                <a:ext uri="{FF2B5EF4-FFF2-40B4-BE49-F238E27FC236}">
                  <a16:creationId xmlns:a16="http://schemas.microsoft.com/office/drawing/2014/main" id="{C7C20180-B46D-4540-B3C5-BC87B2D26AFC}"/>
                </a:ext>
              </a:extLst>
            </p:cNvPr>
            <p:cNvSpPr/>
            <p:nvPr/>
          </p:nvSpPr>
          <p:spPr>
            <a:xfrm>
              <a:off x="940508" y="4707705"/>
              <a:ext cx="3689207" cy="1210686"/>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92"/>
            </a:p>
          </p:txBody>
        </p:sp>
        <p:sp>
          <p:nvSpPr>
            <p:cNvPr id="43" name="TextBox 42">
              <a:extLst>
                <a:ext uri="{FF2B5EF4-FFF2-40B4-BE49-F238E27FC236}">
                  <a16:creationId xmlns:a16="http://schemas.microsoft.com/office/drawing/2014/main" id="{14BEE4B3-DCD9-4342-AC9C-91528027F7F3}"/>
                </a:ext>
              </a:extLst>
            </p:cNvPr>
            <p:cNvSpPr txBox="1"/>
            <p:nvPr/>
          </p:nvSpPr>
          <p:spPr>
            <a:xfrm>
              <a:off x="1083804" y="4764075"/>
              <a:ext cx="3324779" cy="1083136"/>
            </a:xfrm>
            <a:prstGeom prst="rect">
              <a:avLst/>
            </a:prstGeom>
            <a:noFill/>
          </p:spPr>
          <p:txBody>
            <a:bodyPr wrap="square" rtlCol="0">
              <a:spAutoFit/>
            </a:bodyPr>
            <a:lstStyle/>
            <a:p>
              <a:r>
                <a:rPr lang="en-US" sz="3008" dirty="0" err="1"/>
                <a:t>aslewis@vt.edu</a:t>
              </a:r>
              <a:endParaRPr lang="en-US" sz="3008" dirty="0"/>
            </a:p>
            <a:p>
              <a:r>
                <a:rPr lang="en-US" sz="3008" dirty="0"/>
                <a:t>@lewis_lakes</a:t>
              </a:r>
            </a:p>
          </p:txBody>
        </p:sp>
        <p:pic>
          <p:nvPicPr>
            <p:cNvPr id="37" name="Picture 36" descr="A picture containing outdoor, water, sky, person&#10;&#10;Description automatically generated">
              <a:extLst>
                <a:ext uri="{FF2B5EF4-FFF2-40B4-BE49-F238E27FC236}">
                  <a16:creationId xmlns:a16="http://schemas.microsoft.com/office/drawing/2014/main" id="{00F82C72-60AE-BD4B-9DCB-B51A301924A1}"/>
                </a:ext>
              </a:extLst>
            </p:cNvPr>
            <p:cNvPicPr>
              <a:picLocks noChangeAspect="1"/>
            </p:cNvPicPr>
            <p:nvPr/>
          </p:nvPicPr>
          <p:blipFill>
            <a:blip r:embed="rId12"/>
            <a:stretch>
              <a:fillRect/>
            </a:stretch>
          </p:blipFill>
          <p:spPr>
            <a:xfrm>
              <a:off x="940509" y="651286"/>
              <a:ext cx="3689206" cy="4056418"/>
            </a:xfrm>
            <a:prstGeom prst="rect">
              <a:avLst/>
            </a:prstGeom>
            <a:ln>
              <a:noFill/>
            </a:ln>
          </p:spPr>
        </p:pic>
      </p:grpSp>
      <p:sp>
        <p:nvSpPr>
          <p:cNvPr id="20" name="TextBox 19">
            <a:extLst>
              <a:ext uri="{FF2B5EF4-FFF2-40B4-BE49-F238E27FC236}">
                <a16:creationId xmlns:a16="http://schemas.microsoft.com/office/drawing/2014/main" id="{EFD5CEF8-10F4-594C-81B7-D9B032AB0C6E}"/>
              </a:ext>
            </a:extLst>
          </p:cNvPr>
          <p:cNvSpPr txBox="1"/>
          <p:nvPr/>
        </p:nvSpPr>
        <p:spPr>
          <a:xfrm>
            <a:off x="6287433" y="3231223"/>
            <a:ext cx="27893726" cy="1596784"/>
          </a:xfrm>
          <a:prstGeom prst="rect">
            <a:avLst/>
          </a:prstGeom>
          <a:noFill/>
        </p:spPr>
        <p:txBody>
          <a:bodyPr wrap="none" rtlCol="0">
            <a:spAutoFit/>
          </a:bodyPr>
          <a:lstStyle/>
          <a:p>
            <a:r>
              <a:rPr lang="en-US" sz="4512" dirty="0"/>
              <a:t>Abigail S. L. Lewis</a:t>
            </a:r>
            <a:r>
              <a:rPr lang="en-US" sz="4512" baseline="30000" dirty="0"/>
              <a:t>1</a:t>
            </a:r>
            <a:r>
              <a:rPr lang="en-US" sz="4512" dirty="0"/>
              <a:t>, B. R. Niederlehner</a:t>
            </a:r>
            <a:r>
              <a:rPr lang="en-US" sz="4512" baseline="30000" dirty="0"/>
              <a:t>1</a:t>
            </a:r>
            <a:r>
              <a:rPr lang="en-US" sz="4512" dirty="0"/>
              <a:t>, Arpita Das</a:t>
            </a:r>
            <a:r>
              <a:rPr lang="en-US" sz="4512" baseline="30000" dirty="0"/>
              <a:t>1</a:t>
            </a:r>
            <a:r>
              <a:rPr lang="en-US" sz="4512" dirty="0"/>
              <a:t>, Nicholas W. Hammond</a:t>
            </a:r>
            <a:r>
              <a:rPr lang="en-US" sz="4512" baseline="30000" dirty="0"/>
              <a:t>2</a:t>
            </a:r>
            <a:r>
              <a:rPr lang="en-US" sz="4512" dirty="0"/>
              <a:t>, Madeline E. Schreiber</a:t>
            </a:r>
            <a:r>
              <a:rPr lang="en-US" sz="4512" baseline="30000" dirty="0"/>
              <a:t>2</a:t>
            </a:r>
            <a:r>
              <a:rPr lang="en-US" sz="4512" dirty="0"/>
              <a:t>, Cayelan C. Carey</a:t>
            </a:r>
            <a:r>
              <a:rPr lang="en-US" sz="4512" baseline="30000" dirty="0"/>
              <a:t>1</a:t>
            </a:r>
          </a:p>
          <a:p>
            <a:r>
              <a:rPr lang="en-US" sz="2632" baseline="30000" dirty="0"/>
              <a:t>1</a:t>
            </a:r>
            <a:r>
              <a:rPr lang="en-US" sz="2632" dirty="0"/>
              <a:t>Department of Biological Sciences, Virginia Tech, Blacksburg, VA, USA</a:t>
            </a:r>
          </a:p>
          <a:p>
            <a:r>
              <a:rPr lang="en-US" sz="2632" baseline="30000" dirty="0"/>
              <a:t>2</a:t>
            </a:r>
            <a:r>
              <a:rPr lang="en-US" sz="2632" dirty="0"/>
              <a:t>Department of Geosciences, Virginia Tech, Blacksburg, VA, USA</a:t>
            </a:r>
            <a:endParaRPr lang="en-US" sz="2632" baseline="30000" dirty="0"/>
          </a:p>
        </p:txBody>
      </p:sp>
      <p:pic>
        <p:nvPicPr>
          <p:cNvPr id="44" name="Graphic 43">
            <a:extLst>
              <a:ext uri="{FF2B5EF4-FFF2-40B4-BE49-F238E27FC236}">
                <a16:creationId xmlns:a16="http://schemas.microsoft.com/office/drawing/2014/main" id="{73304932-A663-4A4F-8E53-D470DF99FC82}"/>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34181159" y="3976670"/>
            <a:ext cx="3829797" cy="2027539"/>
          </a:xfrm>
          <a:prstGeom prst="rect">
            <a:avLst/>
          </a:prstGeom>
        </p:spPr>
      </p:pic>
      <p:pic>
        <p:nvPicPr>
          <p:cNvPr id="47" name="Picture 46">
            <a:extLst>
              <a:ext uri="{FF2B5EF4-FFF2-40B4-BE49-F238E27FC236}">
                <a16:creationId xmlns:a16="http://schemas.microsoft.com/office/drawing/2014/main" id="{67F1027F-043F-8F4A-B985-D79A4B6AD21C}"/>
              </a:ext>
            </a:extLst>
          </p:cNvPr>
          <p:cNvPicPr>
            <a:picLocks noChangeAspect="1"/>
          </p:cNvPicPr>
          <p:nvPr/>
        </p:nvPicPr>
        <p:blipFill>
          <a:blip r:embed="rId15"/>
          <a:stretch>
            <a:fillRect/>
          </a:stretch>
        </p:blipFill>
        <p:spPr>
          <a:xfrm>
            <a:off x="34617359" y="546061"/>
            <a:ext cx="6505195" cy="3430601"/>
          </a:xfrm>
          <a:prstGeom prst="rect">
            <a:avLst/>
          </a:prstGeom>
        </p:spPr>
      </p:pic>
      <p:pic>
        <p:nvPicPr>
          <p:cNvPr id="46" name="Picture 45">
            <a:extLst>
              <a:ext uri="{FF2B5EF4-FFF2-40B4-BE49-F238E27FC236}">
                <a16:creationId xmlns:a16="http://schemas.microsoft.com/office/drawing/2014/main" id="{5DB11C46-52DA-164B-8C80-CE4D15D675AE}"/>
              </a:ext>
            </a:extLst>
          </p:cNvPr>
          <p:cNvPicPr>
            <a:picLocks noChangeAspect="1"/>
          </p:cNvPicPr>
          <p:nvPr/>
        </p:nvPicPr>
        <p:blipFill>
          <a:blip r:embed="rId16" cstate="hqprint">
            <a:extLst>
              <a:ext uri="{28A0092B-C50C-407E-A947-70E740481C1C}">
                <a14:useLocalDpi xmlns:a14="http://schemas.microsoft.com/office/drawing/2010/main"/>
              </a:ext>
            </a:extLst>
          </a:blip>
          <a:stretch>
            <a:fillRect/>
          </a:stretch>
        </p:blipFill>
        <p:spPr>
          <a:xfrm>
            <a:off x="33508508" y="541392"/>
            <a:ext cx="2521106" cy="2533314"/>
          </a:xfrm>
          <a:prstGeom prst="rect">
            <a:avLst/>
          </a:prstGeom>
        </p:spPr>
      </p:pic>
      <p:sp>
        <p:nvSpPr>
          <p:cNvPr id="1071" name="Rectangle 1070">
            <a:extLst>
              <a:ext uri="{FF2B5EF4-FFF2-40B4-BE49-F238E27FC236}">
                <a16:creationId xmlns:a16="http://schemas.microsoft.com/office/drawing/2014/main" id="{C69B6F26-869B-9B4E-A37C-E2EB7F8A144E}"/>
              </a:ext>
            </a:extLst>
          </p:cNvPr>
          <p:cNvSpPr/>
          <p:nvPr/>
        </p:nvSpPr>
        <p:spPr>
          <a:xfrm>
            <a:off x="5604304" y="5108113"/>
            <a:ext cx="26494542" cy="954107"/>
          </a:xfrm>
          <a:prstGeom prst="rect">
            <a:avLst/>
          </a:prstGeom>
        </p:spPr>
        <p:txBody>
          <a:bodyPr wrap="square">
            <a:spAutoFit/>
          </a:bodyPr>
          <a:lstStyle/>
          <a:p>
            <a:r>
              <a:rPr lang="en-US" sz="2800" dirty="0"/>
              <a:t>ACKNOWLEDGEMENTS: Many thanks to the Carey Lab (past and present) and the Western Virginia Water Authority for enabling this research. This work is supported by NSF DEB-1753639 and by the Institute for Critical Technology and Applied Science at Virginia Tech.</a:t>
            </a:r>
          </a:p>
        </p:txBody>
      </p:sp>
      <p:sp>
        <p:nvSpPr>
          <p:cNvPr id="4" name="TextBox 3">
            <a:extLst>
              <a:ext uri="{FF2B5EF4-FFF2-40B4-BE49-F238E27FC236}">
                <a16:creationId xmlns:a16="http://schemas.microsoft.com/office/drawing/2014/main" id="{8A6D90FC-D2A1-C44D-9A8B-8B32BA980A5E}"/>
              </a:ext>
            </a:extLst>
          </p:cNvPr>
          <p:cNvSpPr txBox="1"/>
          <p:nvPr/>
        </p:nvSpPr>
        <p:spPr>
          <a:xfrm>
            <a:off x="5728363" y="822361"/>
            <a:ext cx="27608304" cy="2308324"/>
          </a:xfrm>
          <a:prstGeom prst="rect">
            <a:avLst/>
          </a:prstGeom>
          <a:noFill/>
        </p:spPr>
        <p:txBody>
          <a:bodyPr wrap="square" rtlCol="0">
            <a:spAutoFit/>
          </a:bodyPr>
          <a:lstStyle/>
          <a:p>
            <a:r>
              <a:rPr lang="en-US" sz="7200" b="1" dirty="0"/>
              <a:t>Effects of hypoxia on coupled iron and carbon cycling differ by timescale in two freshwater reservoirs</a:t>
            </a:r>
          </a:p>
        </p:txBody>
      </p:sp>
      <p:sp>
        <p:nvSpPr>
          <p:cNvPr id="3" name="TextBox 2">
            <a:extLst>
              <a:ext uri="{FF2B5EF4-FFF2-40B4-BE49-F238E27FC236}">
                <a16:creationId xmlns:a16="http://schemas.microsoft.com/office/drawing/2014/main" id="{7253C8F3-7F8C-3279-75FE-BD26D5BF5CEF}"/>
              </a:ext>
            </a:extLst>
          </p:cNvPr>
          <p:cNvSpPr txBox="1"/>
          <p:nvPr/>
        </p:nvSpPr>
        <p:spPr>
          <a:xfrm>
            <a:off x="-13106399" y="6217919"/>
            <a:ext cx="11948160" cy="4154984"/>
          </a:xfrm>
          <a:prstGeom prst="rect">
            <a:avLst/>
          </a:prstGeom>
          <a:noFill/>
        </p:spPr>
        <p:txBody>
          <a:bodyPr wrap="square" rtlCol="0">
            <a:spAutoFit/>
          </a:bodyPr>
          <a:lstStyle/>
          <a:p>
            <a:r>
              <a:rPr lang="en-US" sz="6600" dirty="0"/>
              <a:t>Put boxes for titles in on a whim after printing this poster. Maybe they are terrible, haven’t decided. Also haven’t formatted them!!</a:t>
            </a:r>
          </a:p>
        </p:txBody>
      </p:sp>
    </p:spTree>
    <p:extLst>
      <p:ext uri="{BB962C8B-B14F-4D97-AF65-F5344CB8AC3E}">
        <p14:creationId xmlns:p14="http://schemas.microsoft.com/office/powerpoint/2010/main" val="163695508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3510</TotalTime>
  <Words>788</Words>
  <Application>Microsoft Macintosh PowerPoint</Application>
  <PresentationFormat>Custom</PresentationFormat>
  <Paragraphs>38</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Abby Lewis</dc:creator>
  <cp:lastModifiedBy>Abby Lewis</cp:lastModifiedBy>
  <cp:revision>44</cp:revision>
  <dcterms:created xsi:type="dcterms:W3CDTF">2021-09-22T12:47:41Z</dcterms:created>
  <dcterms:modified xsi:type="dcterms:W3CDTF">2022-04-15T20:37:36Z</dcterms:modified>
</cp:coreProperties>
</file>

<file path=docProps/thumbnail.jpeg>
</file>